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10287000" cx="18288000"/>
  <p:notesSz cx="6858000" cy="9144000"/>
  <p:embeddedFontLst>
    <p:embeddedFont>
      <p:font typeface="Press Start 2P"/>
      <p:regular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2" roundtripDataSignature="AMtx7mhsTDZGwbexk6fHNYfPbFd178ut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PressStart2P-regular.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49" name="Google Shape;249;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0" name="Google Shape;250;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3" name="Google Shape;253;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6" name="Google Shape;266;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7" name="Google Shape;267;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0" name="Google Shape;270;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83" name="Google Shape;283;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84" name="Google Shape;284;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87" name="Google Shape;287;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97" name="Google Shape;297;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98" name="Google Shape;298;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01" name="Google Shape;301;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9" name="Google Shape;309;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10" name="Google Shape;310;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13" name="Google Shape;313;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37" name="Google Shape;337;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38" name="Google Shape;338;p1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0" name="Google Shape;340;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41" name="Google Shape;341;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9" name="Google Shape;109;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0" name="Google Shape;110;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3" name="Google Shape;113;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5" name="Google Shape;155;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6" name="Google Shape;156;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0" name="Google Shape;170;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1" name="Google Shape;171;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4" name="Google Shape;174;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5" name="Google Shape;185;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6" name="Google Shape;186;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9" name="Google Shape;189;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1" name="Google Shape;201;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2" name="Google Shape;202;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5" name="Google Shape;215;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6" name="Google Shape;216;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19" name="Google Shape;219;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2" name="Google Shape;232;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3" name="Google Shape;233;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6" name="Google Shape;236;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6"/>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7"/>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7"/>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8"/>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4"/>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4"/>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4"/>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5"/>
          <p:cNvSpPr/>
          <p:nvPr>
            <p:ph idx="2" type="pic"/>
          </p:nvPr>
        </p:nvSpPr>
        <p:spPr>
          <a:xfrm>
            <a:off x="1792288" y="612775"/>
            <a:ext cx="5486400" cy="4114800"/>
          </a:xfrm>
          <a:prstGeom prst="rect">
            <a:avLst/>
          </a:prstGeom>
          <a:noFill/>
          <a:ln>
            <a:noFill/>
          </a:ln>
        </p:spPr>
      </p:sp>
      <p:sp>
        <p:nvSpPr>
          <p:cNvPr id="68" name="Google Shape;68;p25"/>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png"/><Relationship Id="rId7" Type="http://schemas.openxmlformats.org/officeDocument/2006/relationships/image" Target="../media/image10.png"/><Relationship Id="rId8"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24.png"/><Relationship Id="rId13" Type="http://schemas.openxmlformats.org/officeDocument/2006/relationships/image" Target="../media/image9.png"/><Relationship Id="rId12"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png"/><Relationship Id="rId4" Type="http://schemas.openxmlformats.org/officeDocument/2006/relationships/image" Target="../media/image25.png"/><Relationship Id="rId9" Type="http://schemas.openxmlformats.org/officeDocument/2006/relationships/image" Target="../media/image34.png"/><Relationship Id="rId5" Type="http://schemas.openxmlformats.org/officeDocument/2006/relationships/image" Target="../media/image21.png"/><Relationship Id="rId6" Type="http://schemas.openxmlformats.org/officeDocument/2006/relationships/image" Target="../media/image26.png"/><Relationship Id="rId7" Type="http://schemas.openxmlformats.org/officeDocument/2006/relationships/image" Target="../media/image28.png"/><Relationship Id="rId8" Type="http://schemas.openxmlformats.org/officeDocument/2006/relationships/image" Target="../media/image20.png"/></Relationships>
</file>

<file path=ppt/slides/_rels/slide15.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34.png"/><Relationship Id="rId13" Type="http://schemas.openxmlformats.org/officeDocument/2006/relationships/image" Target="../media/image9.png"/><Relationship Id="rId12" Type="http://schemas.openxmlformats.org/officeDocument/2006/relationships/image" Target="../media/image42.png"/><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0.png"/><Relationship Id="rId5" Type="http://schemas.openxmlformats.org/officeDocument/2006/relationships/image" Target="../media/image25.png"/><Relationship Id="rId6" Type="http://schemas.openxmlformats.org/officeDocument/2006/relationships/image" Target="../media/image21.png"/><Relationship Id="rId7" Type="http://schemas.openxmlformats.org/officeDocument/2006/relationships/image" Target="../media/image26.png"/><Relationship Id="rId8"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4.png"/><Relationship Id="rId6"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aphic 6" id="93" name="Google Shape;93;p1"/>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94" name="Google Shape;94;p1"/>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descr="Picture 9" id="95" name="Google Shape;95;p1"/>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5" l="0" r="-323" t="0"/>
            </a:stretch>
          </a:blipFill>
          <a:ln>
            <a:noFill/>
          </a:ln>
        </p:spPr>
      </p:sp>
      <p:sp>
        <p:nvSpPr>
          <p:cNvPr id="96" name="Google Shape;96;p1"/>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aphic 2" id="97" name="Google Shape;97;p1"/>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5">
              <a:alphaModFix/>
            </a:blip>
            <a:stretch>
              <a:fillRect b="-60" l="0" r="0" t="0"/>
            </a:stretch>
          </a:blipFill>
          <a:ln>
            <a:noFill/>
          </a:ln>
        </p:spPr>
      </p:sp>
      <p:sp>
        <p:nvSpPr>
          <p:cNvPr id="98" name="Google Shape;98;p1"/>
          <p:cNvSpPr txBox="1"/>
          <p:nvPr/>
        </p:nvSpPr>
        <p:spPr>
          <a:xfrm>
            <a:off x="4369202" y="9263305"/>
            <a:ext cx="11973932" cy="78476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a:p>
        </p:txBody>
      </p:sp>
      <p:sp>
        <p:nvSpPr>
          <p:cNvPr descr="Graphic 12" id="99" name="Google Shape;99;p1"/>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6">
              <a:alphaModFix/>
            </a:blip>
            <a:stretch>
              <a:fillRect b="-9917" l="0" r="0" t="0"/>
            </a:stretch>
          </a:blipFill>
          <a:ln>
            <a:noFill/>
          </a:ln>
        </p:spPr>
      </p:sp>
      <p:sp>
        <p:nvSpPr>
          <p:cNvPr id="100" name="Google Shape;100;p1"/>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7">
              <a:alphaModFix/>
            </a:blip>
            <a:stretch>
              <a:fillRect b="0" l="-481" r="-480" t="0"/>
            </a:stretch>
          </a:blipFill>
          <a:ln>
            <a:noFill/>
          </a:ln>
        </p:spPr>
      </p:sp>
      <p:sp>
        <p:nvSpPr>
          <p:cNvPr id="101" name="Google Shape;101;p1"/>
          <p:cNvSpPr/>
          <p:nvPr/>
        </p:nvSpPr>
        <p:spPr>
          <a:xfrm>
            <a:off x="5398029" y="5448976"/>
            <a:ext cx="2439242" cy="423318"/>
          </a:xfrm>
          <a:custGeom>
            <a:rect b="b" l="l" r="r" t="t"/>
            <a:pathLst>
              <a:path extrusionOk="0" h="423318" w="2439242">
                <a:moveTo>
                  <a:pt x="0" y="0"/>
                </a:moveTo>
                <a:lnTo>
                  <a:pt x="2439242" y="0"/>
                </a:lnTo>
                <a:lnTo>
                  <a:pt x="2439242" y="423319"/>
                </a:lnTo>
                <a:lnTo>
                  <a:pt x="0" y="423319"/>
                </a:lnTo>
                <a:lnTo>
                  <a:pt x="0" y="0"/>
                </a:lnTo>
                <a:close/>
              </a:path>
            </a:pathLst>
          </a:custGeom>
          <a:blipFill rotWithShape="1">
            <a:blip r:embed="rId8">
              <a:alphaModFix/>
            </a:blip>
            <a:stretch>
              <a:fillRect b="-177369" l="0" r="-57825" t="0"/>
            </a:stretch>
          </a:blipFill>
          <a:ln>
            <a:noFill/>
          </a:ln>
        </p:spPr>
      </p:sp>
      <p:grpSp>
        <p:nvGrpSpPr>
          <p:cNvPr id="102" name="Google Shape;102;p1"/>
          <p:cNvGrpSpPr/>
          <p:nvPr/>
        </p:nvGrpSpPr>
        <p:grpSpPr>
          <a:xfrm>
            <a:off x="306800" y="4770175"/>
            <a:ext cx="17776553" cy="710495"/>
            <a:chOff x="0" y="-9525"/>
            <a:chExt cx="5191447" cy="187130"/>
          </a:xfrm>
        </p:grpSpPr>
        <p:sp>
          <p:nvSpPr>
            <p:cNvPr id="103" name="Google Shape;103;p1"/>
            <p:cNvSpPr/>
            <p:nvPr/>
          </p:nvSpPr>
          <p:spPr>
            <a:xfrm>
              <a:off x="0" y="0"/>
              <a:ext cx="5191447" cy="177605"/>
            </a:xfrm>
            <a:custGeom>
              <a:rect b="b" l="l" r="r" t="t"/>
              <a:pathLst>
                <a:path extrusionOk="0" h="177605" w="5191447">
                  <a:moveTo>
                    <a:pt x="0" y="0"/>
                  </a:moveTo>
                  <a:lnTo>
                    <a:pt x="5191447" y="0"/>
                  </a:lnTo>
                  <a:lnTo>
                    <a:pt x="5191447" y="177605"/>
                  </a:lnTo>
                  <a:lnTo>
                    <a:pt x="0" y="177605"/>
                  </a:lnTo>
                  <a:close/>
                </a:path>
              </a:pathLst>
            </a:custGeom>
            <a:solidFill>
              <a:srgbClr val="B7B6BF"/>
            </a:solidFill>
            <a:ln>
              <a:noFill/>
            </a:ln>
          </p:spPr>
        </p:sp>
        <p:sp>
          <p:nvSpPr>
            <p:cNvPr id="104" name="Google Shape;104;p1"/>
            <p:cNvSpPr txBox="1"/>
            <p:nvPr/>
          </p:nvSpPr>
          <p:spPr>
            <a:xfrm>
              <a:off x="0" y="-9525"/>
              <a:ext cx="5191447" cy="187130"/>
            </a:xfrm>
            <a:prstGeom prst="rect">
              <a:avLst/>
            </a:prstGeom>
            <a:noFill/>
            <a:ln>
              <a:noFill/>
            </a:ln>
          </p:spPr>
          <p:txBody>
            <a:bodyPr anchorCtr="0" anchor="ctr" bIns="50800" lIns="50800" spcFirstLastPara="1" rIns="50800" wrap="square" tIns="50800">
              <a:noAutofit/>
            </a:bodyPr>
            <a:lstStyle/>
            <a:p>
              <a:pPr indent="0" lvl="0" marL="0" marR="0" rtl="0" algn="ctr">
                <a:lnSpc>
                  <a:spcPct val="144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5" name="Google Shape;105;p1"/>
          <p:cNvSpPr txBox="1"/>
          <p:nvPr/>
        </p:nvSpPr>
        <p:spPr>
          <a:xfrm>
            <a:off x="676946" y="4768229"/>
            <a:ext cx="17226046" cy="3526735"/>
          </a:xfrm>
          <a:prstGeom prst="rect">
            <a:avLst/>
          </a:prstGeom>
          <a:noFill/>
          <a:ln>
            <a:noFill/>
          </a:ln>
        </p:spPr>
        <p:txBody>
          <a:bodyPr anchorCtr="0" anchor="t" bIns="0" lIns="0" spcFirstLastPara="1" rIns="0" wrap="square" tIns="0">
            <a:spAutoFit/>
          </a:bodyPr>
          <a:lstStyle/>
          <a:p>
            <a:pPr indent="0" lvl="0" marL="0" marR="0" rtl="0" algn="l">
              <a:lnSpc>
                <a:spcPct val="107985"/>
              </a:lnSpc>
              <a:spcBef>
                <a:spcPts val="0"/>
              </a:spcBef>
              <a:spcAft>
                <a:spcPts val="0"/>
              </a:spcAft>
              <a:buNone/>
            </a:pPr>
            <a:r>
              <a:rPr b="1" i="0" lang="en-US" sz="4546" u="none" cap="none" strike="noStrike">
                <a:solidFill>
                  <a:srgbClr val="5BAE53"/>
                </a:solidFill>
                <a:latin typeface="Calibri"/>
                <a:ea typeface="Calibri"/>
                <a:cs typeface="Calibri"/>
                <a:sym typeface="Calibri"/>
              </a:rPr>
              <a:t>Ciudadanía activa a través del turismo virtual con la ayuda de Minecraft</a:t>
            </a:r>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p:txBody>
      </p:sp>
      <p:sp>
        <p:nvSpPr>
          <p:cNvPr id="106" name="Google Shape;106;p1"/>
          <p:cNvSpPr txBox="1"/>
          <p:nvPr/>
        </p:nvSpPr>
        <p:spPr>
          <a:xfrm>
            <a:off x="3767797" y="5419209"/>
            <a:ext cx="4845371" cy="453085"/>
          </a:xfrm>
          <a:prstGeom prst="rect">
            <a:avLst/>
          </a:prstGeom>
          <a:noFill/>
          <a:ln>
            <a:noFill/>
          </a:ln>
        </p:spPr>
        <p:txBody>
          <a:bodyPr anchorCtr="0" anchor="t" bIns="0" lIns="0" spcFirstLastPara="1" rIns="0" wrap="square" tIns="0">
            <a:spAutoFit/>
          </a:bodyPr>
          <a:lstStyle/>
          <a:p>
            <a:pPr indent="0" lvl="0" marL="0" marR="0" rtl="0" algn="ctr">
              <a:lnSpc>
                <a:spcPct val="107985"/>
              </a:lnSpc>
              <a:spcBef>
                <a:spcPts val="0"/>
              </a:spcBef>
              <a:spcAft>
                <a:spcPts val="0"/>
              </a:spcAft>
              <a:buNone/>
            </a:pPr>
            <a:r>
              <a:rPr b="1" i="0" lang="en-US" sz="2855" u="none" cap="none" strike="noStrike">
                <a:solidFill>
                  <a:srgbClr val="000000"/>
                </a:solidFill>
                <a:latin typeface="Calibri"/>
                <a:ea typeface="Calibri"/>
                <a:cs typeface="Calibri"/>
                <a:sym typeface="Calibri"/>
              </a:rPr>
              <a:t>Número de proyecto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54" name="Shape 254"/>
        <p:cNvGrpSpPr/>
        <p:nvPr/>
      </p:nvGrpSpPr>
      <p:grpSpPr>
        <a:xfrm>
          <a:off x="0" y="0"/>
          <a:ext cx="0" cy="0"/>
          <a:chOff x="0" y="0"/>
          <a:chExt cx="0" cy="0"/>
        </a:xfrm>
      </p:grpSpPr>
      <p:sp>
        <p:nvSpPr>
          <p:cNvPr id="255" name="Google Shape;255;p10"/>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56" name="Google Shape;256;p10"/>
          <p:cNvGrpSpPr/>
          <p:nvPr/>
        </p:nvGrpSpPr>
        <p:grpSpPr>
          <a:xfrm>
            <a:off x="146952" y="79598"/>
            <a:ext cx="17916751" cy="1191786"/>
            <a:chOff x="0" y="-57150"/>
            <a:chExt cx="23889001" cy="1589049"/>
          </a:xfrm>
        </p:grpSpPr>
        <p:sp>
          <p:nvSpPr>
            <p:cNvPr id="257" name="Google Shape;257;p10"/>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58" name="Google Shape;258;p10"/>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Principios clave de las prácticas de turismo sostenible</a:t>
              </a:r>
              <a:endParaRPr/>
            </a:p>
          </p:txBody>
        </p:sp>
      </p:grpSp>
      <p:sp>
        <p:nvSpPr>
          <p:cNvPr id="259" name="Google Shape;259;p10"/>
          <p:cNvSpPr txBox="1"/>
          <p:nvPr/>
        </p:nvSpPr>
        <p:spPr>
          <a:xfrm>
            <a:off x="192653" y="2134951"/>
            <a:ext cx="8774950" cy="5177028"/>
          </a:xfrm>
          <a:prstGeom prst="rect">
            <a:avLst/>
          </a:prstGeom>
          <a:noFill/>
          <a:ln>
            <a:noFill/>
          </a:ln>
        </p:spPr>
        <p:txBody>
          <a:bodyPr anchorCtr="0" anchor="t" bIns="0" lIns="0" spcFirstLastPara="1" rIns="0" wrap="square" tIns="0">
            <a:spAutoFit/>
          </a:bodyPr>
          <a:lstStyle/>
          <a:p>
            <a:pPr indent="0" lvl="0" marL="0" marR="0" rtl="0" algn="l">
              <a:lnSpc>
                <a:spcPct val="207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Crear empleos</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Desarrollar iniciativas turísticas que proporcionen empleo a la población local con salarios y condiciones justas.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Invertir en el desarrollo comunitario</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Apoyar proyectos que mejoren la infraestructura local, la educación y la atención médica.</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Promocionar productos locales</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Fomentar el uso de bienes y servicios locales para garantizar que los beneficios económicos permanezcan dentro de la comunidad.</a:t>
            </a:r>
            <a:endParaRPr/>
          </a:p>
        </p:txBody>
      </p:sp>
      <p:grpSp>
        <p:nvGrpSpPr>
          <p:cNvPr id="260" name="Google Shape;260;p10"/>
          <p:cNvGrpSpPr/>
          <p:nvPr/>
        </p:nvGrpSpPr>
        <p:grpSpPr>
          <a:xfrm>
            <a:off x="146952" y="1267718"/>
            <a:ext cx="17916751" cy="840488"/>
            <a:chOff x="0" y="-19050"/>
            <a:chExt cx="23889001" cy="1120650"/>
          </a:xfrm>
        </p:grpSpPr>
        <p:sp>
          <p:nvSpPr>
            <p:cNvPr id="261" name="Google Shape;261;p10"/>
            <p:cNvSpPr/>
            <p:nvPr/>
          </p:nvSpPr>
          <p:spPr>
            <a:xfrm>
              <a:off x="0" y="0"/>
              <a:ext cx="23889001" cy="1101600"/>
            </a:xfrm>
            <a:custGeom>
              <a:rect b="b" l="l" r="r" t="t"/>
              <a:pathLst>
                <a:path extrusionOk="0" h="1101600" w="23889001">
                  <a:moveTo>
                    <a:pt x="0" y="0"/>
                  </a:moveTo>
                  <a:lnTo>
                    <a:pt x="23889001" y="0"/>
                  </a:lnTo>
                  <a:lnTo>
                    <a:pt x="23889001" y="1101600"/>
                  </a:lnTo>
                  <a:lnTo>
                    <a:pt x="0" y="1101600"/>
                  </a:lnTo>
                  <a:close/>
                </a:path>
              </a:pathLst>
            </a:custGeom>
            <a:solidFill>
              <a:srgbClr val="000000">
                <a:alpha val="0"/>
              </a:srgbClr>
            </a:solidFill>
            <a:ln>
              <a:noFill/>
            </a:ln>
          </p:spPr>
        </p:sp>
        <p:sp>
          <p:nvSpPr>
            <p:cNvPr id="262" name="Google Shape;262;p10"/>
            <p:cNvSpPr txBox="1"/>
            <p:nvPr/>
          </p:nvSpPr>
          <p:spPr>
            <a:xfrm>
              <a:off x="0" y="-19050"/>
              <a:ext cx="23889000" cy="112065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600" u="none" cap="none" strike="noStrike">
                  <a:solidFill>
                    <a:srgbClr val="A56793"/>
                  </a:solidFill>
                  <a:latin typeface="Calibri"/>
                  <a:ea typeface="Calibri"/>
                  <a:cs typeface="Calibri"/>
                  <a:sym typeface="Calibri"/>
                </a:rPr>
                <a:t>Principio 3 - Proporcionar beneficios económicos a los locales</a:t>
              </a:r>
              <a:endParaRPr/>
            </a:p>
          </p:txBody>
        </p:sp>
      </p:grpSp>
      <p:sp>
        <p:nvSpPr>
          <p:cNvPr id="263" name="Google Shape;263;p10"/>
          <p:cNvSpPr/>
          <p:nvPr/>
        </p:nvSpPr>
        <p:spPr>
          <a:xfrm>
            <a:off x="9502275" y="2025000"/>
            <a:ext cx="8343900" cy="7886700"/>
          </a:xfrm>
          <a:custGeom>
            <a:rect b="b" l="l" r="r" t="t"/>
            <a:pathLst>
              <a:path extrusionOk="0" h="10515600" w="11125200">
                <a:moveTo>
                  <a:pt x="0" y="0"/>
                </a:moveTo>
                <a:lnTo>
                  <a:pt x="11125200" y="0"/>
                </a:lnTo>
                <a:lnTo>
                  <a:pt x="11125200" y="10515600"/>
                </a:lnTo>
                <a:lnTo>
                  <a:pt x="0" y="10515600"/>
                </a:lnTo>
                <a:lnTo>
                  <a:pt x="0" y="0"/>
                </a:lnTo>
                <a:close/>
              </a:path>
            </a:pathLst>
          </a:custGeom>
          <a:blipFill rotWithShape="1">
            <a:blip r:embed="rId3">
              <a:alphaModFix/>
            </a:blip>
            <a:stretch>
              <a:fillRect b="0" l="-2" r="-2"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71" name="Shape 271"/>
        <p:cNvGrpSpPr/>
        <p:nvPr/>
      </p:nvGrpSpPr>
      <p:grpSpPr>
        <a:xfrm>
          <a:off x="0" y="0"/>
          <a:ext cx="0" cy="0"/>
          <a:chOff x="0" y="0"/>
          <a:chExt cx="0" cy="0"/>
        </a:xfrm>
      </p:grpSpPr>
      <p:sp>
        <p:nvSpPr>
          <p:cNvPr id="272" name="Google Shape;272;p1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73" name="Google Shape;273;p11"/>
          <p:cNvGrpSpPr/>
          <p:nvPr/>
        </p:nvGrpSpPr>
        <p:grpSpPr>
          <a:xfrm>
            <a:off x="146952" y="79598"/>
            <a:ext cx="17916751" cy="1191786"/>
            <a:chOff x="0" y="-57150"/>
            <a:chExt cx="23889001" cy="1589049"/>
          </a:xfrm>
        </p:grpSpPr>
        <p:sp>
          <p:nvSpPr>
            <p:cNvPr id="274" name="Google Shape;274;p11"/>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75" name="Google Shape;275;p11"/>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Principios clave de las prácticas de turismo sostenible</a:t>
              </a:r>
              <a:endParaRPr/>
            </a:p>
          </p:txBody>
        </p:sp>
      </p:grpSp>
      <p:sp>
        <p:nvSpPr>
          <p:cNvPr id="276" name="Google Shape;276;p11"/>
          <p:cNvSpPr txBox="1"/>
          <p:nvPr/>
        </p:nvSpPr>
        <p:spPr>
          <a:xfrm>
            <a:off x="192653" y="2134951"/>
            <a:ext cx="8774950" cy="5643753"/>
          </a:xfrm>
          <a:prstGeom prst="rect">
            <a:avLst/>
          </a:prstGeom>
          <a:noFill/>
          <a:ln>
            <a:noFill/>
          </a:ln>
        </p:spPr>
        <p:txBody>
          <a:bodyPr anchorCtr="0" anchor="t" bIns="0" lIns="0" spcFirstLastPara="1" rIns="0" wrap="square" tIns="0">
            <a:spAutoFit/>
          </a:bodyPr>
          <a:lstStyle/>
          <a:p>
            <a:pPr indent="0" lvl="0" marL="0" marR="0" rtl="0" algn="l">
              <a:lnSpc>
                <a:spcPct val="207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Fomentar el comportamiento responsable</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Educar a los turistas sobre el respeto a los entornos y las culturas locales. Ofrecer directrices para prácticas de viaje sostenibles.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Promover experiencias auténticas</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Ofrecer experiencias turísticas que se centren en interacciones culturales y naturales genuinas.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Garantizar la accesibilidad</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Hacer que el turismo sea accesible para todos, incluidas aquellas personas con discapacidad y necesidades diversas.</a:t>
            </a:r>
            <a:endParaRPr/>
          </a:p>
        </p:txBody>
      </p:sp>
      <p:grpSp>
        <p:nvGrpSpPr>
          <p:cNvPr id="277" name="Google Shape;277;p11"/>
          <p:cNvGrpSpPr/>
          <p:nvPr/>
        </p:nvGrpSpPr>
        <p:grpSpPr>
          <a:xfrm>
            <a:off x="146952" y="1267718"/>
            <a:ext cx="17916751" cy="840488"/>
            <a:chOff x="0" y="-19050"/>
            <a:chExt cx="23889001" cy="1120650"/>
          </a:xfrm>
        </p:grpSpPr>
        <p:sp>
          <p:nvSpPr>
            <p:cNvPr id="278" name="Google Shape;278;p11"/>
            <p:cNvSpPr/>
            <p:nvPr/>
          </p:nvSpPr>
          <p:spPr>
            <a:xfrm>
              <a:off x="0" y="0"/>
              <a:ext cx="23889001" cy="1101600"/>
            </a:xfrm>
            <a:custGeom>
              <a:rect b="b" l="l" r="r" t="t"/>
              <a:pathLst>
                <a:path extrusionOk="0" h="1101600" w="23889001">
                  <a:moveTo>
                    <a:pt x="0" y="0"/>
                  </a:moveTo>
                  <a:lnTo>
                    <a:pt x="23889001" y="0"/>
                  </a:lnTo>
                  <a:lnTo>
                    <a:pt x="23889001" y="1101600"/>
                  </a:lnTo>
                  <a:lnTo>
                    <a:pt x="0" y="1101600"/>
                  </a:lnTo>
                  <a:close/>
                </a:path>
              </a:pathLst>
            </a:custGeom>
            <a:solidFill>
              <a:srgbClr val="000000">
                <a:alpha val="0"/>
              </a:srgbClr>
            </a:solidFill>
            <a:ln>
              <a:noFill/>
            </a:ln>
          </p:spPr>
        </p:sp>
        <p:sp>
          <p:nvSpPr>
            <p:cNvPr id="279" name="Google Shape;279;p11"/>
            <p:cNvSpPr txBox="1"/>
            <p:nvPr/>
          </p:nvSpPr>
          <p:spPr>
            <a:xfrm>
              <a:off x="0" y="-19050"/>
              <a:ext cx="23889000" cy="112065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600" u="none" cap="none" strike="noStrike">
                  <a:solidFill>
                    <a:srgbClr val="A56793"/>
                  </a:solidFill>
                  <a:latin typeface="Calibri"/>
                  <a:ea typeface="Calibri"/>
                  <a:cs typeface="Calibri"/>
                  <a:sym typeface="Calibri"/>
                </a:rPr>
                <a:t>Principio 4 - Apoyar experiencias sostenibles para los visitantes</a:t>
              </a:r>
              <a:endParaRPr/>
            </a:p>
          </p:txBody>
        </p:sp>
      </p:grpSp>
      <p:sp>
        <p:nvSpPr>
          <p:cNvPr id="280" name="Google Shape;280;p11"/>
          <p:cNvSpPr/>
          <p:nvPr/>
        </p:nvSpPr>
        <p:spPr>
          <a:xfrm>
            <a:off x="9793988" y="2457320"/>
            <a:ext cx="7872412" cy="7443788"/>
          </a:xfrm>
          <a:custGeom>
            <a:rect b="b" l="l" r="r" t="t"/>
            <a:pathLst>
              <a:path extrusionOk="0" h="9925050" w="10496550">
                <a:moveTo>
                  <a:pt x="0" y="0"/>
                </a:moveTo>
                <a:lnTo>
                  <a:pt x="10496550" y="0"/>
                </a:lnTo>
                <a:lnTo>
                  <a:pt x="10496550" y="9925050"/>
                </a:lnTo>
                <a:lnTo>
                  <a:pt x="0" y="9925050"/>
                </a:lnTo>
                <a:lnTo>
                  <a:pt x="0" y="0"/>
                </a:lnTo>
                <a:close/>
              </a:path>
            </a:pathLst>
          </a:custGeom>
          <a:blipFill rotWithShape="1">
            <a:blip r:embed="rId3">
              <a:alphaModFix/>
            </a:blip>
            <a:stretch>
              <a:fillRect b="0" l="-20" r="-19"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88" name="Shape 288"/>
        <p:cNvGrpSpPr/>
        <p:nvPr/>
      </p:nvGrpSpPr>
      <p:grpSpPr>
        <a:xfrm>
          <a:off x="0" y="0"/>
          <a:ext cx="0" cy="0"/>
          <a:chOff x="0" y="0"/>
          <a:chExt cx="0" cy="0"/>
        </a:xfrm>
      </p:grpSpPr>
      <p:sp>
        <p:nvSpPr>
          <p:cNvPr id="289" name="Google Shape;289;p1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90" name="Google Shape;290;p12"/>
          <p:cNvGrpSpPr/>
          <p:nvPr/>
        </p:nvGrpSpPr>
        <p:grpSpPr>
          <a:xfrm>
            <a:off x="146952" y="79598"/>
            <a:ext cx="17916751" cy="1191786"/>
            <a:chOff x="0" y="-57150"/>
            <a:chExt cx="23889001" cy="1589049"/>
          </a:xfrm>
        </p:grpSpPr>
        <p:sp>
          <p:nvSpPr>
            <p:cNvPr id="291" name="Google Shape;291;p12"/>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92" name="Google Shape;292;p12"/>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Importancia de la sostenibilidad en el turismo</a:t>
              </a:r>
              <a:endParaRPr/>
            </a:p>
          </p:txBody>
        </p:sp>
      </p:grpSp>
      <p:sp>
        <p:nvSpPr>
          <p:cNvPr id="293" name="Google Shape;293;p12"/>
          <p:cNvSpPr txBox="1"/>
          <p:nvPr/>
        </p:nvSpPr>
        <p:spPr>
          <a:xfrm>
            <a:off x="352787" y="1727800"/>
            <a:ext cx="12836650" cy="5500573"/>
          </a:xfrm>
          <a:prstGeom prst="rect">
            <a:avLst/>
          </a:prstGeom>
          <a:noFill/>
          <a:ln>
            <a:noFill/>
          </a:ln>
        </p:spPr>
        <p:txBody>
          <a:bodyPr anchorCtr="0" anchor="t" bIns="0" lIns="0" spcFirstLastPara="1" rIns="0" wrap="square" tIns="0">
            <a:spAutoFit/>
          </a:bodyPr>
          <a:lstStyle/>
          <a:p>
            <a:pPr indent="-330041" lvl="1" marL="660082" marR="0" rtl="0" algn="just">
              <a:lnSpc>
                <a:spcPct val="124185"/>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Beneficios ambientales</a:t>
            </a:r>
            <a:endParaRPr/>
          </a:p>
          <a:p>
            <a:pPr indent="-330041" lvl="1" marL="660082" marR="0" rtl="0" algn="just">
              <a:lnSpc>
                <a:spcPct val="124185"/>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sostenible contribuye a la protección de los entornos naturales y la biodiversidad. Al promover la conservación y reducir la contaminación, el turismo puede desempeñar un papel fundamental en la preservación de los ecosistemas para las generaciones futuras.</a:t>
            </a:r>
            <a:endParaRPr/>
          </a:p>
          <a:p>
            <a:pPr indent="-330041" lvl="1" marL="660082" marR="0" rtl="0" algn="just">
              <a:lnSpc>
                <a:spcPct val="124185"/>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Beneficios sociales</a:t>
            </a:r>
            <a:endParaRPr/>
          </a:p>
          <a:p>
            <a:pPr indent="-330041" lvl="1" marL="660082" marR="0" rtl="0" algn="just">
              <a:lnSpc>
                <a:spcPct val="124185"/>
              </a:lnSpc>
              <a:spcBef>
                <a:spcPts val="0"/>
              </a:spcBef>
              <a:spcAft>
                <a:spcPts val="0"/>
              </a:spcAft>
              <a:buNone/>
            </a:pPr>
            <a:r>
              <a:rPr b="0" i="0" lang="en-US" sz="2700" u="none" cap="none" strike="noStrike">
                <a:solidFill>
                  <a:srgbClr val="616161"/>
                </a:solidFill>
                <a:latin typeface="Calibri"/>
                <a:ea typeface="Calibri"/>
                <a:cs typeface="Calibri"/>
                <a:sym typeface="Calibri"/>
              </a:rPr>
              <a:t>La sostenibilidad fortalece el tejido social de las comunidades al promover el intercambio y la comprensión cultural. Incentiva a los turistas a respetar las tradiciones locales y apoya iniciativas que mejoran la calidad de vida de los residentes.</a:t>
            </a:r>
            <a:endParaRPr/>
          </a:p>
          <a:p>
            <a:pPr indent="-330041" lvl="1" marL="660082" marR="0" rtl="0" algn="just">
              <a:lnSpc>
                <a:spcPct val="124185"/>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Beneficios económicos</a:t>
            </a:r>
            <a:endParaRPr/>
          </a:p>
          <a:p>
            <a:pPr indent="-330041" lvl="1" marL="660082" marR="0" rtl="0" algn="just">
              <a:lnSpc>
                <a:spcPct val="124185"/>
              </a:lnSpc>
              <a:spcBef>
                <a:spcPts val="0"/>
              </a:spcBef>
              <a:spcAft>
                <a:spcPts val="0"/>
              </a:spcAft>
              <a:buNone/>
            </a:pPr>
            <a:r>
              <a:rPr b="0" i="0" lang="en-US" sz="2700" u="none" cap="none" strike="noStrike">
                <a:solidFill>
                  <a:srgbClr val="616161"/>
                </a:solidFill>
                <a:latin typeface="Calibri"/>
                <a:ea typeface="Calibri"/>
                <a:cs typeface="Calibri"/>
                <a:sym typeface="Calibri"/>
              </a:rPr>
              <a:t>El turismo sostenible genera empleo y estimula el crecimiento económico. Brinda oportunidades para que las empresas locales prosperen y garantiza que los ingresos del turismo se reinviertan en la comunidad.</a:t>
            </a:r>
            <a:endParaRPr/>
          </a:p>
        </p:txBody>
      </p:sp>
      <p:sp>
        <p:nvSpPr>
          <p:cNvPr id="294" name="Google Shape;294;p12"/>
          <p:cNvSpPr/>
          <p:nvPr/>
        </p:nvSpPr>
        <p:spPr>
          <a:xfrm>
            <a:off x="13814136" y="0"/>
            <a:ext cx="4092892" cy="10287000"/>
          </a:xfrm>
          <a:custGeom>
            <a:rect b="b" l="l" r="r" t="t"/>
            <a:pathLst>
              <a:path extrusionOk="0" h="13716000" w="5457190">
                <a:moveTo>
                  <a:pt x="0" y="0"/>
                </a:moveTo>
                <a:lnTo>
                  <a:pt x="5457190" y="0"/>
                </a:lnTo>
                <a:lnTo>
                  <a:pt x="5457190" y="13716000"/>
                </a:lnTo>
                <a:lnTo>
                  <a:pt x="0" y="13716000"/>
                </a:lnTo>
                <a:lnTo>
                  <a:pt x="0" y="0"/>
                </a:lnTo>
                <a:close/>
              </a:path>
            </a:pathLst>
          </a:custGeom>
          <a:blipFill rotWithShape="1">
            <a:blip r:embed="rId3">
              <a:alphaModFix/>
            </a:blip>
            <a:stretch>
              <a:fillRect b="0" l="-8" r="-7"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02" name="Shape 302"/>
        <p:cNvGrpSpPr/>
        <p:nvPr/>
      </p:nvGrpSpPr>
      <p:grpSpPr>
        <a:xfrm>
          <a:off x="0" y="0"/>
          <a:ext cx="0" cy="0"/>
          <a:chOff x="0" y="0"/>
          <a:chExt cx="0" cy="0"/>
        </a:xfrm>
      </p:grpSpPr>
      <p:sp>
        <p:nvSpPr>
          <p:cNvPr id="303" name="Google Shape;303;p1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304" name="Google Shape;304;p13"/>
          <p:cNvGrpSpPr/>
          <p:nvPr/>
        </p:nvGrpSpPr>
        <p:grpSpPr>
          <a:xfrm>
            <a:off x="1635975" y="2097713"/>
            <a:ext cx="15016050" cy="4059338"/>
            <a:chOff x="0" y="-171450"/>
            <a:chExt cx="20021400" cy="5412450"/>
          </a:xfrm>
        </p:grpSpPr>
        <p:sp>
          <p:nvSpPr>
            <p:cNvPr id="305" name="Google Shape;305;p13"/>
            <p:cNvSpPr/>
            <p:nvPr/>
          </p:nvSpPr>
          <p:spPr>
            <a:xfrm>
              <a:off x="0" y="0"/>
              <a:ext cx="20021400" cy="5241000"/>
            </a:xfrm>
            <a:custGeom>
              <a:rect b="b" l="l" r="r" t="t"/>
              <a:pathLst>
                <a:path extrusionOk="0" h="5241000" w="20021400">
                  <a:moveTo>
                    <a:pt x="0" y="0"/>
                  </a:moveTo>
                  <a:lnTo>
                    <a:pt x="20021400" y="0"/>
                  </a:lnTo>
                  <a:lnTo>
                    <a:pt x="20021400" y="5241000"/>
                  </a:lnTo>
                  <a:lnTo>
                    <a:pt x="0" y="5241000"/>
                  </a:lnTo>
                  <a:close/>
                </a:path>
              </a:pathLst>
            </a:custGeom>
            <a:solidFill>
              <a:srgbClr val="000000">
                <a:alpha val="0"/>
              </a:srgbClr>
            </a:solidFill>
            <a:ln>
              <a:noFill/>
            </a:ln>
          </p:spPr>
        </p:sp>
        <p:sp>
          <p:nvSpPr>
            <p:cNvPr id="306" name="Google Shape;306;p13"/>
            <p:cNvSpPr txBox="1"/>
            <p:nvPr/>
          </p:nvSpPr>
          <p:spPr>
            <a:xfrm>
              <a:off x="0" y="-171450"/>
              <a:ext cx="20021400" cy="5412450"/>
            </a:xfrm>
            <a:prstGeom prst="rect">
              <a:avLst/>
            </a:prstGeom>
            <a:noFill/>
            <a:ln>
              <a:noFill/>
            </a:ln>
          </p:spPr>
          <p:txBody>
            <a:bodyPr anchorCtr="0" anchor="ctr" bIns="0" lIns="0" spcFirstLastPara="1" rIns="0" wrap="square" tIns="0">
              <a:noAutofit/>
            </a:bodyPr>
            <a:lstStyle/>
            <a:p>
              <a:pPr indent="0" lvl="0" marL="0" marR="0" rtl="0" algn="ctr">
                <a:lnSpc>
                  <a:spcPct val="137977"/>
                </a:lnSpc>
                <a:spcBef>
                  <a:spcPts val="0"/>
                </a:spcBef>
                <a:spcAft>
                  <a:spcPts val="0"/>
                </a:spcAft>
                <a:buNone/>
              </a:pPr>
              <a:r>
                <a:rPr b="1" i="0" lang="en-US" sz="4500" u="none" cap="none" strike="noStrike">
                  <a:solidFill>
                    <a:srgbClr val="A56793"/>
                  </a:solidFill>
                  <a:latin typeface="Calibri"/>
                  <a:ea typeface="Calibri"/>
                  <a:cs typeface="Calibri"/>
                  <a:sym typeface="Calibri"/>
                </a:rPr>
                <a:t>El turismo responsable no solo beneficia al mundo, sino que también es interesante y memorable. El turismo responsable es el futuro de los viajes. </a:t>
              </a:r>
              <a:endParaRPr/>
            </a:p>
            <a:p>
              <a:pPr indent="0" lvl="0" marL="0" marR="0" rtl="0" algn="ctr">
                <a:lnSpc>
                  <a:spcPct val="137977"/>
                </a:lnSpc>
                <a:spcBef>
                  <a:spcPts val="0"/>
                </a:spcBef>
                <a:spcAft>
                  <a:spcPts val="0"/>
                </a:spcAft>
                <a:buNone/>
              </a:pPr>
              <a:r>
                <a:rPr b="1" i="0" lang="en-US" sz="4500" u="none" cap="none" strike="noStrike">
                  <a:solidFill>
                    <a:srgbClr val="A56793"/>
                  </a:solidFill>
                  <a:latin typeface="Calibri"/>
                  <a:ea typeface="Calibri"/>
                  <a:cs typeface="Calibri"/>
                  <a:sym typeface="Calibri"/>
                </a:rPr>
                <a:t>-Simon Reeve, autor y documentalista</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1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316" name="Google Shape;316;p14"/>
          <p:cNvSpPr/>
          <p:nvPr/>
        </p:nvSpPr>
        <p:spPr>
          <a:xfrm>
            <a:off x="3259060" y="437046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14" id="317" name="Google Shape;317;p14"/>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3">
              <a:alphaModFix/>
            </a:blip>
            <a:stretch>
              <a:fillRect b="-61730" l="-68726" r="-486495" t="-230733"/>
            </a:stretch>
          </a:blipFill>
          <a:ln>
            <a:noFill/>
          </a:ln>
        </p:spPr>
      </p:sp>
      <p:sp>
        <p:nvSpPr>
          <p:cNvPr descr="Imagen 16" id="318" name="Google Shape;318;p14"/>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3">
              <a:alphaModFix/>
            </a:blip>
            <a:stretch>
              <a:fillRect b="-51994" l="-120457" r="-80829" t="-193345"/>
            </a:stretch>
          </a:blipFill>
          <a:ln>
            <a:noFill/>
          </a:ln>
        </p:spPr>
      </p:sp>
      <p:sp>
        <p:nvSpPr>
          <p:cNvPr descr="Imagen 17" id="319" name="Google Shape;319;p14"/>
          <p:cNvSpPr/>
          <p:nvPr/>
        </p:nvSpPr>
        <p:spPr>
          <a:xfrm rot="2428976">
            <a:off x="5952196" y="1933612"/>
            <a:ext cx="1516380" cy="2978372"/>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3">
              <a:alphaModFix/>
            </a:blip>
            <a:stretch>
              <a:fillRect b="-51994" l="-726074" r="-302720" t="-193345"/>
            </a:stretch>
          </a:blipFill>
          <a:ln>
            <a:noFill/>
          </a:ln>
        </p:spPr>
      </p:sp>
      <p:sp>
        <p:nvSpPr>
          <p:cNvPr descr="Imagen 18" id="320" name="Google Shape;320;p14"/>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4">
              <a:alphaModFix/>
            </a:blip>
            <a:stretch>
              <a:fillRect b="-654408" l="-2259774" r="-1063711" t="-1074415"/>
            </a:stretch>
          </a:blipFill>
          <a:ln>
            <a:noFill/>
          </a:ln>
        </p:spPr>
      </p:sp>
      <p:sp>
        <p:nvSpPr>
          <p:cNvPr descr="Imagen 19" id="321" name="Google Shape;321;p14"/>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5">
              <a:alphaModFix/>
            </a:blip>
            <a:stretch>
              <a:fillRect b="-656362" l="-2259002" r="-1063313" t="-1077154"/>
            </a:stretch>
          </a:blipFill>
          <a:ln>
            <a:noFill/>
          </a:ln>
        </p:spPr>
      </p:sp>
      <p:sp>
        <p:nvSpPr>
          <p:cNvPr descr="Imagen 20" id="322" name="Google Shape;322;p14"/>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6">
              <a:alphaModFix/>
            </a:blip>
            <a:stretch>
              <a:fillRect b="-655375" l="-2259002" r="-1063313" t="-1075792"/>
            </a:stretch>
          </a:blipFill>
          <a:ln>
            <a:noFill/>
          </a:ln>
        </p:spPr>
      </p:sp>
      <p:sp>
        <p:nvSpPr>
          <p:cNvPr descr="Imagen 21" id="323" name="Google Shape;323;p14"/>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7">
              <a:alphaModFix/>
            </a:blip>
            <a:stretch>
              <a:fillRect b="-655513" l="-2259002" r="-1063313" t="-1075989"/>
            </a:stretch>
          </a:blipFill>
          <a:ln>
            <a:noFill/>
          </a:ln>
        </p:spPr>
      </p:sp>
      <p:sp>
        <p:nvSpPr>
          <p:cNvPr descr="Imagen 22" id="324" name="Google Shape;324;p14"/>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8">
              <a:alphaModFix/>
            </a:blip>
            <a:stretch>
              <a:fillRect b="-657455" l="-2258198" r="-1062951" t="-1078755"/>
            </a:stretch>
          </a:blipFill>
          <a:ln>
            <a:noFill/>
          </a:ln>
        </p:spPr>
      </p:sp>
      <p:sp>
        <p:nvSpPr>
          <p:cNvPr descr="Imagen 23" id="325" name="Google Shape;325;p14"/>
          <p:cNvSpPr/>
          <p:nvPr/>
        </p:nvSpPr>
        <p:spPr>
          <a:xfrm>
            <a:off x="3112848" y="1820522"/>
            <a:ext cx="3098007"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9">
              <a:alphaModFix/>
            </a:blip>
            <a:stretch>
              <a:fillRect b="-216563" l="-44240" r="-518142" t="-66314"/>
            </a:stretch>
          </a:blipFill>
          <a:ln>
            <a:noFill/>
          </a:ln>
        </p:spPr>
      </p:sp>
      <p:sp>
        <p:nvSpPr>
          <p:cNvPr descr="Imagen 24" id="326" name="Google Shape;326;p14"/>
          <p:cNvSpPr/>
          <p:nvPr/>
        </p:nvSpPr>
        <p:spPr>
          <a:xfrm>
            <a:off x="12171894" y="2498580"/>
            <a:ext cx="2600134"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0">
              <a:alphaModFix/>
            </a:blip>
            <a:stretch>
              <a:fillRect b="-237912" l="-215254" r="-104067" t="-50376"/>
            </a:stretch>
          </a:blipFill>
          <a:ln>
            <a:noFill/>
          </a:ln>
        </p:spPr>
      </p:sp>
      <p:sp>
        <p:nvSpPr>
          <p:cNvPr descr="Imagen 1" id="327" name="Google Shape;327;p14"/>
          <p:cNvSpPr/>
          <p:nvPr/>
        </p:nvSpPr>
        <p:spPr>
          <a:xfrm>
            <a:off x="1793118" y="9289656"/>
            <a:ext cx="2931891"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1">
              <a:alphaModFix/>
            </a:blip>
            <a:stretch>
              <a:fillRect b="-5" l="0" r="-323" t="0"/>
            </a:stretch>
          </a:blipFill>
          <a:ln>
            <a:noFill/>
          </a:ln>
        </p:spPr>
      </p:sp>
      <p:sp>
        <p:nvSpPr>
          <p:cNvPr id="328" name="Google Shape;328;p14"/>
          <p:cNvSpPr txBox="1"/>
          <p:nvPr/>
        </p:nvSpPr>
        <p:spPr>
          <a:xfrm>
            <a:off x="5022327" y="9178172"/>
            <a:ext cx="11973937"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id="329" name="Google Shape;329;p14"/>
          <p:cNvSpPr/>
          <p:nvPr/>
        </p:nvSpPr>
        <p:spPr>
          <a:xfrm>
            <a:off x="112"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30" name="Google Shape;330;p14"/>
          <p:cNvSpPr/>
          <p:nvPr/>
        </p:nvSpPr>
        <p:spPr>
          <a:xfrm>
            <a:off x="7160182" y="8878846"/>
            <a:ext cx="3849118" cy="821569"/>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31" name="Google Shape;331;p14"/>
          <p:cNvGrpSpPr/>
          <p:nvPr/>
        </p:nvGrpSpPr>
        <p:grpSpPr>
          <a:xfrm>
            <a:off x="3616762" y="4631209"/>
            <a:ext cx="11043738" cy="1687711"/>
            <a:chOff x="0" y="-38100"/>
            <a:chExt cx="2908639" cy="444500"/>
          </a:xfrm>
        </p:grpSpPr>
        <p:sp>
          <p:nvSpPr>
            <p:cNvPr id="332" name="Google Shape;332;p14"/>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33" name="Google Shape;333;p14"/>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4" name="Google Shape;334;p14"/>
          <p:cNvSpPr txBox="1"/>
          <p:nvPr/>
        </p:nvSpPr>
        <p:spPr>
          <a:xfrm>
            <a:off x="6895028" y="4633341"/>
            <a:ext cx="4497943"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Actualízate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15"/>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43" id="344" name="Google Shape;344;p15"/>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3">
              <a:alphaModFix/>
            </a:blip>
            <a:stretch>
              <a:fillRect b="0" l="0" r="-86" t="0"/>
            </a:stretch>
          </a:blipFill>
          <a:ln>
            <a:noFill/>
          </a:ln>
        </p:spPr>
      </p:sp>
      <p:sp>
        <p:nvSpPr>
          <p:cNvPr id="345" name="Google Shape;345;p15"/>
          <p:cNvSpPr/>
          <p:nvPr/>
        </p:nvSpPr>
        <p:spPr>
          <a:xfrm>
            <a:off x="-7144" y="-7144"/>
            <a:ext cx="18302288" cy="10301288"/>
          </a:xfrm>
          <a:custGeom>
            <a:rect b="b" l="l" r="r" t="t"/>
            <a:pathLst>
              <a:path extrusionOk="0"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5"/>
          <p:cNvSpPr/>
          <p:nvPr/>
        </p:nvSpPr>
        <p:spPr>
          <a:xfrm>
            <a:off x="3259062" y="416227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30" id="347" name="Google Shape;347;p15"/>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4">
              <a:alphaModFix/>
            </a:blip>
            <a:stretch>
              <a:fillRect b="-61730" l="-68726" r="-486495" t="-230733"/>
            </a:stretch>
          </a:blipFill>
          <a:ln>
            <a:noFill/>
          </a:ln>
        </p:spPr>
      </p:sp>
      <p:sp>
        <p:nvSpPr>
          <p:cNvPr descr="Imagen 31" id="348" name="Google Shape;348;p15"/>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4">
              <a:alphaModFix/>
            </a:blip>
            <a:stretch>
              <a:fillRect b="-51994" l="-120457" r="-80829" t="-193345"/>
            </a:stretch>
          </a:blipFill>
          <a:ln>
            <a:noFill/>
          </a:ln>
        </p:spPr>
      </p:sp>
      <p:sp>
        <p:nvSpPr>
          <p:cNvPr descr="Imagen 32" id="349" name="Google Shape;349;p15"/>
          <p:cNvSpPr/>
          <p:nvPr/>
        </p:nvSpPr>
        <p:spPr>
          <a:xfrm rot="2428976">
            <a:off x="5954968" y="1818156"/>
            <a:ext cx="1516380" cy="2978373"/>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4">
              <a:alphaModFix/>
            </a:blip>
            <a:stretch>
              <a:fillRect b="-51994" l="-726074" r="-302720" t="-193345"/>
            </a:stretch>
          </a:blipFill>
          <a:ln>
            <a:noFill/>
          </a:ln>
        </p:spPr>
      </p:sp>
      <p:sp>
        <p:nvSpPr>
          <p:cNvPr descr="Imagen 33" id="350" name="Google Shape;350;p15"/>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5">
              <a:alphaModFix/>
            </a:blip>
            <a:stretch>
              <a:fillRect b="-654408" l="-2259774" r="-1063711" t="-1074415"/>
            </a:stretch>
          </a:blipFill>
          <a:ln>
            <a:noFill/>
          </a:ln>
        </p:spPr>
      </p:sp>
      <p:sp>
        <p:nvSpPr>
          <p:cNvPr descr="Imagen 34" id="351" name="Google Shape;351;p15"/>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6">
              <a:alphaModFix/>
            </a:blip>
            <a:stretch>
              <a:fillRect b="-656362" l="-2259002" r="-1063313" t="-1077154"/>
            </a:stretch>
          </a:blipFill>
          <a:ln>
            <a:noFill/>
          </a:ln>
        </p:spPr>
      </p:sp>
      <p:sp>
        <p:nvSpPr>
          <p:cNvPr descr="Imagen 35" id="352" name="Google Shape;352;p15"/>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7">
              <a:alphaModFix/>
            </a:blip>
            <a:stretch>
              <a:fillRect b="-655375" l="-2259002" r="-1063313" t="-1075792"/>
            </a:stretch>
          </a:blipFill>
          <a:ln>
            <a:noFill/>
          </a:ln>
        </p:spPr>
      </p:sp>
      <p:sp>
        <p:nvSpPr>
          <p:cNvPr descr="Imagen 36" id="353" name="Google Shape;353;p15"/>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8">
              <a:alphaModFix/>
            </a:blip>
            <a:stretch>
              <a:fillRect b="-655513" l="-2259002" r="-1063313" t="-1075989"/>
            </a:stretch>
          </a:blipFill>
          <a:ln>
            <a:noFill/>
          </a:ln>
        </p:spPr>
      </p:sp>
      <p:sp>
        <p:nvSpPr>
          <p:cNvPr descr="Imagen 37" id="354" name="Google Shape;354;p15"/>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9">
              <a:alphaModFix/>
            </a:blip>
            <a:stretch>
              <a:fillRect b="-657455" l="-2258198" r="-1062951" t="-1078755"/>
            </a:stretch>
          </a:blipFill>
          <a:ln>
            <a:noFill/>
          </a:ln>
        </p:spPr>
      </p:sp>
      <p:sp>
        <p:nvSpPr>
          <p:cNvPr descr="Imagen 38" id="355" name="Google Shape;355;p15"/>
          <p:cNvSpPr/>
          <p:nvPr/>
        </p:nvSpPr>
        <p:spPr>
          <a:xfrm>
            <a:off x="3102109" y="1675846"/>
            <a:ext cx="3098006"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10">
              <a:alphaModFix/>
            </a:blip>
            <a:stretch>
              <a:fillRect b="-216563" l="-44240" r="-518142" t="-66314"/>
            </a:stretch>
          </a:blipFill>
          <a:ln>
            <a:noFill/>
          </a:ln>
        </p:spPr>
      </p:sp>
      <p:sp>
        <p:nvSpPr>
          <p:cNvPr descr="Imagen 39" id="356" name="Google Shape;356;p15"/>
          <p:cNvSpPr/>
          <p:nvPr/>
        </p:nvSpPr>
        <p:spPr>
          <a:xfrm>
            <a:off x="12161160" y="2353905"/>
            <a:ext cx="2600135"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1">
              <a:alphaModFix/>
            </a:blip>
            <a:stretch>
              <a:fillRect b="-237912" l="-215254" r="-104067" t="-50376"/>
            </a:stretch>
          </a:blipFill>
          <a:ln>
            <a:noFill/>
          </a:ln>
        </p:spPr>
      </p:sp>
      <p:sp>
        <p:nvSpPr>
          <p:cNvPr id="357" name="Google Shape;357;p15"/>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58" name="Google Shape;358;p15"/>
          <p:cNvSpPr/>
          <p:nvPr/>
        </p:nvSpPr>
        <p:spPr>
          <a:xfrm>
            <a:off x="7407888" y="925830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59" name="Google Shape;359;p15"/>
          <p:cNvGrpSpPr/>
          <p:nvPr/>
        </p:nvGrpSpPr>
        <p:grpSpPr>
          <a:xfrm>
            <a:off x="4776466" y="3455789"/>
            <a:ext cx="11043738" cy="1687711"/>
            <a:chOff x="0" y="-38100"/>
            <a:chExt cx="2908639" cy="444500"/>
          </a:xfrm>
        </p:grpSpPr>
        <p:sp>
          <p:nvSpPr>
            <p:cNvPr id="360" name="Google Shape;360;p15"/>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61" name="Google Shape;361;p15"/>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2" name="Google Shape;362;p15"/>
          <p:cNvSpPr txBox="1"/>
          <p:nvPr/>
        </p:nvSpPr>
        <p:spPr>
          <a:xfrm>
            <a:off x="7147620" y="4633341"/>
            <a:ext cx="3992761"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Consorcio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áfico 6" id="116" name="Google Shape;116;p2"/>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117" name="Google Shape;117;p2"/>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18" name="Google Shape;118;p2"/>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72" r="-872" t="0"/>
            </a:stretch>
          </a:blipFill>
          <a:ln>
            <a:noFill/>
          </a:ln>
        </p:spPr>
      </p:sp>
      <p:sp>
        <p:nvSpPr>
          <p:cNvPr id="119" name="Google Shape;119;p2"/>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áfico 2" id="120" name="Google Shape;120;p2"/>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5">
              <a:alphaModFix/>
            </a:blip>
            <a:stretch>
              <a:fillRect b="-60" l="0" r="0" t="0"/>
            </a:stretch>
          </a:blipFill>
          <a:ln>
            <a:noFill/>
          </a:ln>
        </p:spPr>
      </p:sp>
      <p:sp>
        <p:nvSpPr>
          <p:cNvPr descr="Gráfico 12" id="121" name="Google Shape;121;p2"/>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6">
              <a:alphaModFix/>
            </a:blip>
            <a:stretch>
              <a:fillRect b="-9917" l="0" r="0" t="0"/>
            </a:stretch>
          </a:blipFill>
          <a:ln>
            <a:noFill/>
          </a:ln>
        </p:spPr>
      </p:sp>
      <p:grpSp>
        <p:nvGrpSpPr>
          <p:cNvPr id="122" name="Google Shape;122;p2"/>
          <p:cNvGrpSpPr/>
          <p:nvPr/>
        </p:nvGrpSpPr>
        <p:grpSpPr>
          <a:xfrm>
            <a:off x="562088" y="3247827"/>
            <a:ext cx="10372051" cy="2029725"/>
            <a:chOff x="0" y="-38100"/>
            <a:chExt cx="13829401" cy="2706300"/>
          </a:xfrm>
        </p:grpSpPr>
        <p:sp>
          <p:nvSpPr>
            <p:cNvPr id="123" name="Google Shape;123;p2"/>
            <p:cNvSpPr/>
            <p:nvPr/>
          </p:nvSpPr>
          <p:spPr>
            <a:xfrm>
              <a:off x="0" y="0"/>
              <a:ext cx="13829401" cy="2668200"/>
            </a:xfrm>
            <a:custGeom>
              <a:rect b="b" l="l" r="r" t="t"/>
              <a:pathLst>
                <a:path extrusionOk="0" h="2668200" w="13829401">
                  <a:moveTo>
                    <a:pt x="0" y="0"/>
                  </a:moveTo>
                  <a:lnTo>
                    <a:pt x="13829401" y="0"/>
                  </a:lnTo>
                  <a:lnTo>
                    <a:pt x="13829401" y="2668200"/>
                  </a:lnTo>
                  <a:lnTo>
                    <a:pt x="0" y="2668200"/>
                  </a:lnTo>
                  <a:close/>
                </a:path>
              </a:pathLst>
            </a:custGeom>
            <a:solidFill>
              <a:srgbClr val="000000">
                <a:alpha val="0"/>
              </a:srgbClr>
            </a:solidFill>
            <a:ln>
              <a:noFill/>
            </a:ln>
          </p:spPr>
        </p:sp>
        <p:sp>
          <p:nvSpPr>
            <p:cNvPr id="124" name="Google Shape;124;p2"/>
            <p:cNvSpPr txBox="1"/>
            <p:nvPr/>
          </p:nvSpPr>
          <p:spPr>
            <a:xfrm>
              <a:off x="0" y="-38100"/>
              <a:ext cx="13829400" cy="2706300"/>
            </a:xfrm>
            <a:prstGeom prst="rect">
              <a:avLst/>
            </a:prstGeom>
            <a:noFill/>
            <a:ln>
              <a:noFill/>
            </a:ln>
          </p:spPr>
          <p:txBody>
            <a:bodyPr anchorCtr="0" anchor="ctr" bIns="0" lIns="0" spcFirstLastPara="1" rIns="0" wrap="square" tIns="0">
              <a:noAutofit/>
            </a:bodyPr>
            <a:lstStyle/>
            <a:p>
              <a:pPr indent="0" lvl="0" marL="0" marR="0" rtl="0" algn="l">
                <a:lnSpc>
                  <a:spcPct val="129000"/>
                </a:lnSpc>
                <a:spcBef>
                  <a:spcPts val="0"/>
                </a:spcBef>
                <a:spcAft>
                  <a:spcPts val="0"/>
                </a:spcAft>
                <a:buNone/>
              </a:pPr>
              <a:r>
                <a:rPr b="0" i="0" lang="en-US" sz="4200" u="none" cap="none" strike="noStrike">
                  <a:solidFill>
                    <a:srgbClr val="70C573"/>
                  </a:solidFill>
                  <a:latin typeface="Press Start 2P"/>
                  <a:ea typeface="Press Start 2P"/>
                  <a:cs typeface="Press Start 2P"/>
                  <a:sym typeface="Press Start 2P"/>
                </a:rPr>
                <a:t>Turismo sostenible</a:t>
              </a:r>
              <a:endParaRPr/>
            </a:p>
          </p:txBody>
        </p:sp>
      </p:grpSp>
      <p:grpSp>
        <p:nvGrpSpPr>
          <p:cNvPr id="125" name="Google Shape;125;p2"/>
          <p:cNvGrpSpPr/>
          <p:nvPr/>
        </p:nvGrpSpPr>
        <p:grpSpPr>
          <a:xfrm>
            <a:off x="601986" y="5449169"/>
            <a:ext cx="10339586" cy="1967823"/>
            <a:chOff x="0" y="-38100"/>
            <a:chExt cx="13786114" cy="2623764"/>
          </a:xfrm>
        </p:grpSpPr>
        <p:sp>
          <p:nvSpPr>
            <p:cNvPr id="126" name="Google Shape;126;p2"/>
            <p:cNvSpPr/>
            <p:nvPr/>
          </p:nvSpPr>
          <p:spPr>
            <a:xfrm>
              <a:off x="0" y="0"/>
              <a:ext cx="13786114" cy="2585664"/>
            </a:xfrm>
            <a:custGeom>
              <a:rect b="b" l="l" r="r" t="t"/>
              <a:pathLst>
                <a:path extrusionOk="0" h="2585664" w="13786114">
                  <a:moveTo>
                    <a:pt x="0" y="0"/>
                  </a:moveTo>
                  <a:lnTo>
                    <a:pt x="13786114" y="0"/>
                  </a:lnTo>
                  <a:lnTo>
                    <a:pt x="13786114" y="2585664"/>
                  </a:lnTo>
                  <a:lnTo>
                    <a:pt x="0" y="2585664"/>
                  </a:lnTo>
                  <a:close/>
                </a:path>
              </a:pathLst>
            </a:custGeom>
            <a:solidFill>
              <a:srgbClr val="000000">
                <a:alpha val="0"/>
              </a:srgbClr>
            </a:solidFill>
            <a:ln>
              <a:noFill/>
            </a:ln>
          </p:spPr>
        </p:sp>
        <p:sp>
          <p:nvSpPr>
            <p:cNvPr id="127" name="Google Shape;127;p2"/>
            <p:cNvSpPr txBox="1"/>
            <p:nvPr/>
          </p:nvSpPr>
          <p:spPr>
            <a:xfrm>
              <a:off x="0" y="-38100"/>
              <a:ext cx="13786114" cy="262376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3900" u="none" cap="none" strike="noStrike">
                  <a:solidFill>
                    <a:srgbClr val="D1E7F8"/>
                  </a:solidFill>
                  <a:latin typeface="Calibri"/>
                  <a:ea typeface="Calibri"/>
                  <a:cs typeface="Calibri"/>
                  <a:sym typeface="Calibri"/>
                </a:rPr>
                <a:t>1.1 Principios del Turismo Sostenible</a:t>
              </a:r>
              <a:endParaRPr/>
            </a:p>
          </p:txBody>
        </p:sp>
      </p:grpSp>
      <p:sp>
        <p:nvSpPr>
          <p:cNvPr id="128" name="Google Shape;128;p2"/>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1" id="138" name="Google Shape;138;p3"/>
          <p:cNvSpPr/>
          <p:nvPr/>
        </p:nvSpPr>
        <p:spPr>
          <a:xfrm>
            <a:off x="0" y="2896"/>
            <a:ext cx="18288000" cy="9052560"/>
          </a:xfrm>
          <a:custGeom>
            <a:rect b="b" l="l" r="r" t="t"/>
            <a:pathLst>
              <a:path extrusionOk="0" h="12070080" w="24384000">
                <a:moveTo>
                  <a:pt x="0" y="0"/>
                </a:moveTo>
                <a:lnTo>
                  <a:pt x="24384000" y="0"/>
                </a:lnTo>
                <a:lnTo>
                  <a:pt x="24384000" y="12070080"/>
                </a:lnTo>
                <a:lnTo>
                  <a:pt x="0" y="12070080"/>
                </a:lnTo>
                <a:lnTo>
                  <a:pt x="0" y="0"/>
                </a:lnTo>
                <a:close/>
              </a:path>
            </a:pathLst>
          </a:custGeom>
          <a:blipFill rotWithShape="1">
            <a:blip r:embed="rId3">
              <a:alphaModFix/>
            </a:blip>
            <a:stretch>
              <a:fillRect b="0" l="0" r="0" t="0"/>
            </a:stretch>
          </a:blipFill>
          <a:ln>
            <a:noFill/>
          </a:ln>
        </p:spPr>
      </p:sp>
      <p:sp>
        <p:nvSpPr>
          <p:cNvPr id="139" name="Google Shape;139;p3"/>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40" name="Google Shape;140;p3"/>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A56793"/>
          </a:solidFill>
          <a:ln>
            <a:noFill/>
          </a:ln>
        </p:spPr>
      </p:sp>
      <p:sp>
        <p:nvSpPr>
          <p:cNvPr descr="Imagen 8" id="141" name="Google Shape;141;p3"/>
          <p:cNvSpPr/>
          <p:nvPr/>
        </p:nvSpPr>
        <p:spPr>
          <a:xfrm>
            <a:off x="14116686" y="6954560"/>
            <a:ext cx="1490282" cy="2098739"/>
          </a:xfrm>
          <a:custGeom>
            <a:rect b="b" l="l" r="r" t="t"/>
            <a:pathLst>
              <a:path extrusionOk="0" h="2798318" w="1987042">
                <a:moveTo>
                  <a:pt x="0" y="0"/>
                </a:moveTo>
                <a:lnTo>
                  <a:pt x="1987042" y="0"/>
                </a:lnTo>
                <a:lnTo>
                  <a:pt x="1987042" y="2798318"/>
                </a:lnTo>
                <a:lnTo>
                  <a:pt x="0" y="2798318"/>
                </a:lnTo>
                <a:lnTo>
                  <a:pt x="0" y="0"/>
                </a:lnTo>
                <a:close/>
              </a:path>
            </a:pathLst>
          </a:custGeom>
          <a:blipFill rotWithShape="1">
            <a:blip r:embed="rId4">
              <a:alphaModFix/>
            </a:blip>
            <a:stretch>
              <a:fillRect b="-4678" l="-33565" r="-126776" t="-60278"/>
            </a:stretch>
          </a:blipFill>
          <a:ln>
            <a:noFill/>
          </a:ln>
        </p:spPr>
      </p:sp>
      <p:sp>
        <p:nvSpPr>
          <p:cNvPr descr="Imagen 3" id="142" name="Google Shape;142;p3"/>
          <p:cNvSpPr/>
          <p:nvPr/>
        </p:nvSpPr>
        <p:spPr>
          <a:xfrm>
            <a:off x="15306772" y="5638398"/>
            <a:ext cx="2077403" cy="3414904"/>
          </a:xfrm>
          <a:custGeom>
            <a:rect b="b" l="l" r="r" t="t"/>
            <a:pathLst>
              <a:path extrusionOk="0" h="4553204" w="2769870">
                <a:moveTo>
                  <a:pt x="0" y="0"/>
                </a:moveTo>
                <a:lnTo>
                  <a:pt x="2769870" y="0"/>
                </a:lnTo>
                <a:lnTo>
                  <a:pt x="2769870" y="4553204"/>
                </a:lnTo>
                <a:lnTo>
                  <a:pt x="0" y="4553204"/>
                </a:lnTo>
                <a:lnTo>
                  <a:pt x="0" y="0"/>
                </a:lnTo>
                <a:close/>
              </a:path>
            </a:pathLst>
          </a:custGeom>
          <a:blipFill rotWithShape="1">
            <a:blip r:embed="rId5">
              <a:alphaModFix/>
            </a:blip>
            <a:stretch>
              <a:fillRect b="-63129" l="-140922" r="-59053" t="0"/>
            </a:stretch>
          </a:blipFill>
          <a:ln>
            <a:noFill/>
          </a:ln>
        </p:spPr>
      </p:sp>
      <p:sp>
        <p:nvSpPr>
          <p:cNvPr descr="Gráfico 2" id="143" name="Google Shape;143;p3"/>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6">
              <a:alphaModFix/>
            </a:blip>
            <a:stretch>
              <a:fillRect b="-60" l="0" r="0" t="0"/>
            </a:stretch>
          </a:blipFill>
          <a:ln>
            <a:noFill/>
          </a:ln>
        </p:spPr>
      </p:sp>
      <p:sp>
        <p:nvSpPr>
          <p:cNvPr id="144" name="Google Shape;144;p3"/>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5" name="Google Shape;145;p3"/>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grpSp>
        <p:nvGrpSpPr>
          <p:cNvPr id="146" name="Google Shape;146;p3"/>
          <p:cNvGrpSpPr/>
          <p:nvPr/>
        </p:nvGrpSpPr>
        <p:grpSpPr>
          <a:xfrm>
            <a:off x="601987" y="3257138"/>
            <a:ext cx="13922550" cy="2040075"/>
            <a:chOff x="0" y="-38100"/>
            <a:chExt cx="18563400" cy="2720100"/>
          </a:xfrm>
        </p:grpSpPr>
        <p:sp>
          <p:nvSpPr>
            <p:cNvPr id="147" name="Google Shape;147;p3"/>
            <p:cNvSpPr/>
            <p:nvPr/>
          </p:nvSpPr>
          <p:spPr>
            <a:xfrm>
              <a:off x="0" y="0"/>
              <a:ext cx="18563400" cy="2682000"/>
            </a:xfrm>
            <a:custGeom>
              <a:rect b="b" l="l" r="r" t="t"/>
              <a:pathLst>
                <a:path extrusionOk="0" h="2682000" w="18563400">
                  <a:moveTo>
                    <a:pt x="0" y="0"/>
                  </a:moveTo>
                  <a:lnTo>
                    <a:pt x="18563400" y="0"/>
                  </a:lnTo>
                  <a:lnTo>
                    <a:pt x="18563400" y="2682000"/>
                  </a:lnTo>
                  <a:lnTo>
                    <a:pt x="0" y="2682000"/>
                  </a:lnTo>
                  <a:close/>
                </a:path>
              </a:pathLst>
            </a:custGeom>
            <a:solidFill>
              <a:srgbClr val="000000">
                <a:alpha val="0"/>
              </a:srgbClr>
            </a:solidFill>
            <a:ln>
              <a:noFill/>
            </a:ln>
          </p:spPr>
        </p:sp>
        <p:sp>
          <p:nvSpPr>
            <p:cNvPr id="148" name="Google Shape;148;p3"/>
            <p:cNvSpPr txBox="1"/>
            <p:nvPr/>
          </p:nvSpPr>
          <p:spPr>
            <a:xfrm>
              <a:off x="0" y="-38100"/>
              <a:ext cx="18563400" cy="272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70C573"/>
                  </a:solidFill>
                  <a:latin typeface="Calibri"/>
                  <a:ea typeface="Calibri"/>
                  <a:cs typeface="Calibri"/>
                  <a:sym typeface="Calibri"/>
                </a:rPr>
                <a:t>Objetivos:</a:t>
              </a:r>
              <a:endParaRPr/>
            </a:p>
          </p:txBody>
        </p:sp>
      </p:grpSp>
      <p:grpSp>
        <p:nvGrpSpPr>
          <p:cNvPr id="149" name="Google Shape;149;p3"/>
          <p:cNvGrpSpPr/>
          <p:nvPr/>
        </p:nvGrpSpPr>
        <p:grpSpPr>
          <a:xfrm>
            <a:off x="601986" y="5477743"/>
            <a:ext cx="10339650" cy="1939050"/>
            <a:chOff x="0" y="0"/>
            <a:chExt cx="13786200" cy="2585400"/>
          </a:xfrm>
        </p:grpSpPr>
        <p:sp>
          <p:nvSpPr>
            <p:cNvPr id="150" name="Google Shape;150;p3"/>
            <p:cNvSpPr/>
            <p:nvPr/>
          </p:nvSpPr>
          <p:spPr>
            <a:xfrm>
              <a:off x="0" y="0"/>
              <a:ext cx="13786200" cy="2585400"/>
            </a:xfrm>
            <a:custGeom>
              <a:rect b="b" l="l" r="r" t="t"/>
              <a:pathLst>
                <a:path extrusionOk="0" h="2585400" w="13786200">
                  <a:moveTo>
                    <a:pt x="0" y="0"/>
                  </a:moveTo>
                  <a:lnTo>
                    <a:pt x="13786200" y="0"/>
                  </a:lnTo>
                  <a:lnTo>
                    <a:pt x="13786200" y="2585400"/>
                  </a:lnTo>
                  <a:lnTo>
                    <a:pt x="0" y="2585400"/>
                  </a:lnTo>
                  <a:close/>
                </a:path>
              </a:pathLst>
            </a:custGeom>
            <a:solidFill>
              <a:srgbClr val="000000">
                <a:alpha val="0"/>
              </a:srgbClr>
            </a:solidFill>
            <a:ln>
              <a:noFill/>
            </a:ln>
          </p:spPr>
        </p:sp>
        <p:sp>
          <p:nvSpPr>
            <p:cNvPr id="151" name="Google Shape;151;p3"/>
            <p:cNvSpPr txBox="1"/>
            <p:nvPr/>
          </p:nvSpPr>
          <p:spPr>
            <a:xfrm>
              <a:off x="0" y="9525"/>
              <a:ext cx="13786200" cy="2575875"/>
            </a:xfrm>
            <a:prstGeom prst="rect">
              <a:avLst/>
            </a:prstGeom>
            <a:noFill/>
            <a:ln>
              <a:noFill/>
            </a:ln>
          </p:spPr>
          <p:txBody>
            <a:bodyPr anchorCtr="0" anchor="ctr" bIns="0" lIns="0" spcFirstLastPara="1" rIns="0" wrap="square" tIns="0">
              <a:noAutofit/>
            </a:bodyPr>
            <a:lstStyle/>
            <a:p>
              <a:pPr indent="0" lvl="0" marL="0" marR="0" rtl="0" algn="l">
                <a:lnSpc>
                  <a:spcPct val="97192"/>
                </a:lnSpc>
                <a:spcBef>
                  <a:spcPts val="0"/>
                </a:spcBef>
                <a:spcAft>
                  <a:spcPts val="0"/>
                </a:spcAft>
                <a:buNone/>
              </a:pPr>
              <a:r>
                <a:rPr b="0" i="1" lang="en-US" sz="2850" u="none" cap="none" strike="noStrike">
                  <a:solidFill>
                    <a:srgbClr val="DBC2D4"/>
                  </a:solidFill>
                  <a:latin typeface="Calibri"/>
                  <a:ea typeface="Calibri"/>
                  <a:cs typeface="Calibri"/>
                  <a:sym typeface="Calibri"/>
                </a:rPr>
                <a:t>1. Comprender los conceptos y definiciones del turismo sostenible.</a:t>
              </a:r>
              <a:endParaRPr/>
            </a:p>
            <a:p>
              <a:pPr indent="0" lvl="0" marL="0" marR="0" rtl="0" algn="l">
                <a:lnSpc>
                  <a:spcPct val="97192"/>
                </a:lnSpc>
                <a:spcBef>
                  <a:spcPts val="0"/>
                </a:spcBef>
                <a:spcAft>
                  <a:spcPts val="0"/>
                </a:spcAft>
                <a:buNone/>
              </a:pPr>
              <a:r>
                <a:rPr b="0" i="1" lang="en-US" sz="2850" u="none" cap="none" strike="noStrike">
                  <a:solidFill>
                    <a:srgbClr val="DBC2D4"/>
                  </a:solidFill>
                  <a:latin typeface="Calibri"/>
                  <a:ea typeface="Calibri"/>
                  <a:cs typeface="Calibri"/>
                  <a:sym typeface="Calibri"/>
                </a:rPr>
                <a:t>2. Identificar los principios clave de las prácticas de turismo sostenible.</a:t>
              </a:r>
              <a:endParaRPr/>
            </a:p>
            <a:p>
              <a:pPr indent="0" lvl="0" marL="0" marR="0" rtl="0" algn="l">
                <a:lnSpc>
                  <a:spcPct val="97192"/>
                </a:lnSpc>
                <a:spcBef>
                  <a:spcPts val="0"/>
                </a:spcBef>
                <a:spcAft>
                  <a:spcPts val="0"/>
                </a:spcAft>
                <a:buNone/>
              </a:pPr>
              <a:r>
                <a:rPr b="0" i="1" lang="en-US" sz="2850" u="none" cap="none" strike="noStrike">
                  <a:solidFill>
                    <a:srgbClr val="DBC2D4"/>
                  </a:solidFill>
                  <a:latin typeface="Calibri"/>
                  <a:ea typeface="Calibri"/>
                  <a:cs typeface="Calibri"/>
                  <a:sym typeface="Calibri"/>
                </a:rPr>
                <a:t>3. Analizar la importancia de la sostenibilidad en la industria turística.</a:t>
              </a:r>
              <a:endParaRPr/>
            </a:p>
          </p:txBody>
        </p:sp>
      </p:grpSp>
      <p:sp>
        <p:nvSpPr>
          <p:cNvPr id="152" name="Google Shape;152;p3"/>
          <p:cNvSpPr/>
          <p:nvPr/>
        </p:nvSpPr>
        <p:spPr>
          <a:xfrm>
            <a:off x="968102" y="9338096"/>
            <a:ext cx="3275669" cy="699169"/>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7">
              <a:alphaModFix/>
            </a:blip>
            <a:stretch>
              <a:fillRect b="0" l="-872" r="-872"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60" name="Shape 160"/>
        <p:cNvGrpSpPr/>
        <p:nvPr/>
      </p:nvGrpSpPr>
      <p:grpSpPr>
        <a:xfrm>
          <a:off x="0" y="0"/>
          <a:ext cx="0" cy="0"/>
          <a:chOff x="0" y="0"/>
          <a:chExt cx="0" cy="0"/>
        </a:xfrm>
      </p:grpSpPr>
      <p:sp>
        <p:nvSpPr>
          <p:cNvPr id="161" name="Google Shape;161;p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62" name="Google Shape;162;p4"/>
          <p:cNvGrpSpPr/>
          <p:nvPr/>
        </p:nvGrpSpPr>
        <p:grpSpPr>
          <a:xfrm>
            <a:off x="146952" y="79598"/>
            <a:ext cx="17916532" cy="1191786"/>
            <a:chOff x="0" y="-57150"/>
            <a:chExt cx="23888710" cy="1589049"/>
          </a:xfrm>
        </p:grpSpPr>
        <p:sp>
          <p:nvSpPr>
            <p:cNvPr id="163" name="Google Shape;163;p4"/>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164" name="Google Shape;164;p4"/>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Entendiendo el Turismo Sostenible</a:t>
              </a:r>
              <a:endParaRPr/>
            </a:p>
          </p:txBody>
        </p:sp>
      </p:grpSp>
      <p:sp>
        <p:nvSpPr>
          <p:cNvPr id="165" name="Google Shape;165;p4"/>
          <p:cNvSpPr txBox="1"/>
          <p:nvPr/>
        </p:nvSpPr>
        <p:spPr>
          <a:xfrm>
            <a:off x="192655" y="1292112"/>
            <a:ext cx="17825350" cy="481778"/>
          </a:xfrm>
          <a:prstGeom prst="rect">
            <a:avLst/>
          </a:prstGeom>
          <a:noFill/>
          <a:ln>
            <a:noFill/>
          </a:ln>
        </p:spPr>
        <p:txBody>
          <a:bodyPr anchorCtr="0" anchor="t" bIns="0" lIns="0" spcFirstLastPara="1" rIns="0" wrap="square" tIns="0">
            <a:spAutoFit/>
          </a:bodyPr>
          <a:lstStyle/>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Los cinco componentes vitales del sistema turístico son Atracción, Accesibilidad, Alojamiento, Servicios y Actividades.</a:t>
            </a:r>
            <a:endParaRPr/>
          </a:p>
        </p:txBody>
      </p:sp>
      <p:sp>
        <p:nvSpPr>
          <p:cNvPr id="166" name="Google Shape;166;p4"/>
          <p:cNvSpPr/>
          <p:nvPr/>
        </p:nvSpPr>
        <p:spPr>
          <a:xfrm>
            <a:off x="3669303" y="2251782"/>
            <a:ext cx="9928004" cy="6274785"/>
          </a:xfrm>
          <a:custGeom>
            <a:rect b="b" l="l" r="r" t="t"/>
            <a:pathLst>
              <a:path extrusionOk="0" h="8366379" w="13237338">
                <a:moveTo>
                  <a:pt x="0" y="0"/>
                </a:moveTo>
                <a:lnTo>
                  <a:pt x="13237338" y="0"/>
                </a:lnTo>
                <a:lnTo>
                  <a:pt x="13237338" y="8366379"/>
                </a:lnTo>
                <a:lnTo>
                  <a:pt x="0" y="8366379"/>
                </a:lnTo>
                <a:lnTo>
                  <a:pt x="0" y="0"/>
                </a:lnTo>
                <a:close/>
              </a:path>
            </a:pathLst>
          </a:custGeom>
          <a:blipFill rotWithShape="1">
            <a:blip r:embed="rId3">
              <a:alphaModFix/>
            </a:blip>
            <a:stretch>
              <a:fillRect b="-157" l="0" r="0" t="-158"/>
            </a:stretch>
          </a:blipFill>
          <a:ln>
            <a:noFill/>
          </a:ln>
        </p:spPr>
      </p:sp>
      <p:sp>
        <p:nvSpPr>
          <p:cNvPr id="167" name="Google Shape;167;p4"/>
          <p:cNvSpPr txBox="1"/>
          <p:nvPr/>
        </p:nvSpPr>
        <p:spPr>
          <a:xfrm>
            <a:off x="238387" y="8701875"/>
            <a:ext cx="16789800" cy="976503"/>
          </a:xfrm>
          <a:prstGeom prst="rect">
            <a:avLst/>
          </a:prstGeom>
          <a:noFill/>
          <a:ln>
            <a:noFill/>
          </a:ln>
        </p:spPr>
        <p:txBody>
          <a:bodyPr anchorCtr="0" anchor="t" bIns="0" lIns="0" spcFirstLastPara="1" rIns="0" wrap="square" tIns="0">
            <a:spAutoFit/>
          </a:bodyPr>
          <a:lstStyle/>
          <a:p>
            <a:pPr indent="0" lvl="0" marL="0" marR="0" rtl="0" algn="just">
              <a:lnSpc>
                <a:spcPct val="138000"/>
              </a:lnSpc>
              <a:spcBef>
                <a:spcPts val="0"/>
              </a:spcBef>
              <a:spcAft>
                <a:spcPts val="0"/>
              </a:spcAft>
              <a:buNone/>
            </a:pPr>
            <a:r>
              <a:rPr b="1" i="0" lang="en-US" sz="2700" u="none" cap="none" strike="noStrike">
                <a:solidFill>
                  <a:srgbClr val="616161"/>
                </a:solidFill>
                <a:latin typeface="Calibri"/>
                <a:ea typeface="Calibri"/>
                <a:cs typeface="Calibri"/>
                <a:sym typeface="Calibri"/>
              </a:rPr>
              <a:t>La sostenibilidad puede definirse como el equilibrio entre tres pilares: protección del medio ambiente, igualdad social y crecimiento económico, según John Elkington (1994).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75" name="Shape 175"/>
        <p:cNvGrpSpPr/>
        <p:nvPr/>
      </p:nvGrpSpPr>
      <p:grpSpPr>
        <a:xfrm>
          <a:off x="0" y="0"/>
          <a:ext cx="0" cy="0"/>
          <a:chOff x="0" y="0"/>
          <a:chExt cx="0" cy="0"/>
        </a:xfrm>
      </p:grpSpPr>
      <p:sp>
        <p:nvSpPr>
          <p:cNvPr id="176" name="Google Shape;176;p5"/>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77" name="Google Shape;177;p5"/>
          <p:cNvGrpSpPr/>
          <p:nvPr/>
        </p:nvGrpSpPr>
        <p:grpSpPr>
          <a:xfrm>
            <a:off x="146952" y="79598"/>
            <a:ext cx="17916532" cy="1191786"/>
            <a:chOff x="0" y="-57150"/>
            <a:chExt cx="23888710" cy="1589049"/>
          </a:xfrm>
        </p:grpSpPr>
        <p:sp>
          <p:nvSpPr>
            <p:cNvPr id="178" name="Google Shape;178;p5"/>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179" name="Google Shape;179;p5"/>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Turismo sostenible</a:t>
              </a:r>
              <a:endParaRPr/>
            </a:p>
          </p:txBody>
        </p:sp>
      </p:grpSp>
      <p:grpSp>
        <p:nvGrpSpPr>
          <p:cNvPr id="180" name="Google Shape;180;p5"/>
          <p:cNvGrpSpPr/>
          <p:nvPr/>
        </p:nvGrpSpPr>
        <p:grpSpPr>
          <a:xfrm>
            <a:off x="146963" y="1189208"/>
            <a:ext cx="17916751" cy="8099719"/>
            <a:chOff x="0" y="-123825"/>
            <a:chExt cx="23889001" cy="10799625"/>
          </a:xfrm>
        </p:grpSpPr>
        <p:sp>
          <p:nvSpPr>
            <p:cNvPr id="181" name="Google Shape;181;p5"/>
            <p:cNvSpPr/>
            <p:nvPr/>
          </p:nvSpPr>
          <p:spPr>
            <a:xfrm>
              <a:off x="0" y="0"/>
              <a:ext cx="23889001" cy="10675800"/>
            </a:xfrm>
            <a:custGeom>
              <a:rect b="b" l="l" r="r" t="t"/>
              <a:pathLst>
                <a:path extrusionOk="0" h="10675800" w="23889001">
                  <a:moveTo>
                    <a:pt x="0" y="0"/>
                  </a:moveTo>
                  <a:lnTo>
                    <a:pt x="23889001" y="0"/>
                  </a:lnTo>
                  <a:lnTo>
                    <a:pt x="23889001" y="10675800"/>
                  </a:lnTo>
                  <a:lnTo>
                    <a:pt x="0" y="10675800"/>
                  </a:lnTo>
                  <a:close/>
                </a:path>
              </a:pathLst>
            </a:custGeom>
            <a:solidFill>
              <a:srgbClr val="000000">
                <a:alpha val="0"/>
              </a:srgbClr>
            </a:solidFill>
            <a:ln>
              <a:noFill/>
            </a:ln>
          </p:spPr>
        </p:sp>
        <p:sp>
          <p:nvSpPr>
            <p:cNvPr id="182" name="Google Shape;182;p5"/>
            <p:cNvSpPr txBox="1"/>
            <p:nvPr/>
          </p:nvSpPr>
          <p:spPr>
            <a:xfrm>
              <a:off x="0" y="-123825"/>
              <a:ext cx="23889000" cy="10799625"/>
            </a:xfrm>
            <a:prstGeom prst="rect">
              <a:avLst/>
            </a:prstGeom>
            <a:noFill/>
            <a:ln>
              <a:noFill/>
            </a:ln>
          </p:spPr>
          <p:txBody>
            <a:bodyPr anchorCtr="0" anchor="ctr" bIns="0" lIns="0" spcFirstLastPara="1" rIns="0" wrap="square" tIns="0">
              <a:noAutofit/>
            </a:bodyPr>
            <a:lstStyle/>
            <a:p>
              <a:pPr indent="0" lvl="0" marL="0" marR="0" rtl="0" algn="ctr">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“Turismo que tiene plenamente en cuenta sus impactos económicos, sociales y ambientales actuales y futuros, atendiendo las necesidades de los visitantes, la industria, el medio ambiente y las comunidades anfitrionas”.</a:t>
              </a:r>
              <a:endParaRPr/>
            </a:p>
            <a:p>
              <a:pPr indent="0" lvl="0" marL="0" marR="0" rtl="0" algn="ctr">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Organización Mundial del Turismo, 2024</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90" name="Shape 190"/>
        <p:cNvGrpSpPr/>
        <p:nvPr/>
      </p:nvGrpSpPr>
      <p:grpSpPr>
        <a:xfrm>
          <a:off x="0" y="0"/>
          <a:ext cx="0" cy="0"/>
          <a:chOff x="0" y="0"/>
          <a:chExt cx="0" cy="0"/>
        </a:xfrm>
      </p:grpSpPr>
      <p:sp>
        <p:nvSpPr>
          <p:cNvPr id="191" name="Google Shape;191;p6"/>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92" name="Google Shape;192;p6"/>
          <p:cNvGrpSpPr/>
          <p:nvPr/>
        </p:nvGrpSpPr>
        <p:grpSpPr>
          <a:xfrm>
            <a:off x="146952" y="79598"/>
            <a:ext cx="17916751" cy="1191786"/>
            <a:chOff x="0" y="-57150"/>
            <a:chExt cx="23889001" cy="1589049"/>
          </a:xfrm>
        </p:grpSpPr>
        <p:sp>
          <p:nvSpPr>
            <p:cNvPr id="193" name="Google Shape;193;p6"/>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194" name="Google Shape;194;p6"/>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Turismo sostenible</a:t>
              </a:r>
              <a:endParaRPr/>
            </a:p>
          </p:txBody>
        </p:sp>
      </p:grpSp>
      <p:grpSp>
        <p:nvGrpSpPr>
          <p:cNvPr id="195" name="Google Shape;195;p6"/>
          <p:cNvGrpSpPr/>
          <p:nvPr/>
        </p:nvGrpSpPr>
        <p:grpSpPr>
          <a:xfrm>
            <a:off x="316902" y="950119"/>
            <a:ext cx="8827098" cy="9713081"/>
            <a:chOff x="0" y="-104775"/>
            <a:chExt cx="11769464" cy="12950775"/>
          </a:xfrm>
        </p:grpSpPr>
        <p:sp>
          <p:nvSpPr>
            <p:cNvPr id="196" name="Google Shape;196;p6"/>
            <p:cNvSpPr/>
            <p:nvPr/>
          </p:nvSpPr>
          <p:spPr>
            <a:xfrm>
              <a:off x="0" y="0"/>
              <a:ext cx="11769464" cy="12846000"/>
            </a:xfrm>
            <a:custGeom>
              <a:rect b="b" l="l" r="r" t="t"/>
              <a:pathLst>
                <a:path extrusionOk="0" h="12846000" w="11769464">
                  <a:moveTo>
                    <a:pt x="0" y="0"/>
                  </a:moveTo>
                  <a:lnTo>
                    <a:pt x="11769464" y="0"/>
                  </a:lnTo>
                  <a:lnTo>
                    <a:pt x="11769464" y="12846000"/>
                  </a:lnTo>
                  <a:lnTo>
                    <a:pt x="0" y="12846000"/>
                  </a:lnTo>
                  <a:close/>
                </a:path>
              </a:pathLst>
            </a:custGeom>
            <a:solidFill>
              <a:srgbClr val="000000">
                <a:alpha val="0"/>
              </a:srgbClr>
            </a:solidFill>
            <a:ln>
              <a:noFill/>
            </a:ln>
          </p:spPr>
        </p:sp>
        <p:sp>
          <p:nvSpPr>
            <p:cNvPr id="197" name="Google Shape;197;p6"/>
            <p:cNvSpPr txBox="1"/>
            <p:nvPr/>
          </p:nvSpPr>
          <p:spPr>
            <a:xfrm>
              <a:off x="0" y="-104775"/>
              <a:ext cx="11769464" cy="12950775"/>
            </a:xfrm>
            <a:prstGeom prst="rect">
              <a:avLst/>
            </a:prstGeom>
            <a:noFill/>
            <a:ln>
              <a:noFill/>
            </a:ln>
          </p:spPr>
          <p:txBody>
            <a:bodyPr anchorCtr="0" anchor="ctr" bIns="0" lIns="0" spcFirstLastPara="1" rIns="0" wrap="square" tIns="0">
              <a:noAutofit/>
            </a:bodyPr>
            <a:lstStyle/>
            <a:p>
              <a:pPr indent="0" lvl="0" marL="0"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La definición enfatiza la necesidad de un enfoque equilibrado que considere los diversos impactos del turismo.</a:t>
              </a:r>
              <a:endParaRPr/>
            </a:p>
            <a:p>
              <a:pPr indent="-291465" lvl="1" marL="582930"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Los requisitos que debe cumplir el Turismo Sostenible incluyen:</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Apoyando la conservación de la biodiversidad y la diversidad cultural.</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Mejorar el bienestar de las comunidades locales y las poblaciones indígenas.</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Ofreciendo experiencias educativas e interpretativas.</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Fomentar un comportamiento responsable por parte de los turistas y de la industria turística.</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Mantener una escala adecuada al medio ambiente.</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Minimizar el uso de recursos no renovables.</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Respetar las capacidades físicas y sociales de los destinos.</a:t>
              </a:r>
              <a:endParaRPr/>
            </a:p>
            <a:p>
              <a:pPr indent="-291465" lvl="1" marL="582930" marR="0" rtl="0" algn="l">
                <a:lnSpc>
                  <a:spcPct val="138000"/>
                </a:lnSpc>
                <a:spcBef>
                  <a:spcPts val="0"/>
                </a:spcBef>
                <a:spcAft>
                  <a:spcPts val="0"/>
                </a:spcAft>
                <a:buClr>
                  <a:srgbClr val="616161"/>
                </a:buClr>
                <a:buSzPts val="2700"/>
                <a:buFont typeface="Arial"/>
                <a:buChar char="•"/>
              </a:pPr>
              <a:r>
                <a:rPr b="0" i="0" lang="en-US" sz="2700" u="none" cap="none" strike="noStrike">
                  <a:solidFill>
                    <a:srgbClr val="616161"/>
                  </a:solidFill>
                  <a:latin typeface="Calibri"/>
                  <a:ea typeface="Calibri"/>
                  <a:cs typeface="Calibri"/>
                  <a:sym typeface="Calibri"/>
                </a:rPr>
                <a:t>Reducir la salida de ingresos generados localmente.</a:t>
              </a:r>
              <a:endParaRPr/>
            </a:p>
          </p:txBody>
        </p:sp>
      </p:grpSp>
      <p:sp>
        <p:nvSpPr>
          <p:cNvPr id="198" name="Google Shape;198;p6"/>
          <p:cNvSpPr/>
          <p:nvPr/>
        </p:nvSpPr>
        <p:spPr>
          <a:xfrm>
            <a:off x="9458100" y="2747982"/>
            <a:ext cx="8601075" cy="5443538"/>
          </a:xfrm>
          <a:custGeom>
            <a:rect b="b" l="l" r="r" t="t"/>
            <a:pathLst>
              <a:path extrusionOk="0" h="7258050" w="11468100">
                <a:moveTo>
                  <a:pt x="0" y="0"/>
                </a:moveTo>
                <a:lnTo>
                  <a:pt x="11468100" y="0"/>
                </a:lnTo>
                <a:lnTo>
                  <a:pt x="11468100" y="7258050"/>
                </a:lnTo>
                <a:lnTo>
                  <a:pt x="0" y="7258050"/>
                </a:lnTo>
                <a:lnTo>
                  <a:pt x="0" y="0"/>
                </a:lnTo>
                <a:close/>
              </a:path>
            </a:pathLst>
          </a:custGeom>
          <a:blipFill rotWithShape="1">
            <a:blip r:embed="rId3">
              <a:alphaModFix/>
            </a:blip>
            <a:stretch>
              <a:fillRect b="-89" l="0" r="0" t="-9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06" name="Shape 206"/>
        <p:cNvGrpSpPr/>
        <p:nvPr/>
      </p:nvGrpSpPr>
      <p:grpSpPr>
        <a:xfrm>
          <a:off x="0" y="0"/>
          <a:ext cx="0" cy="0"/>
          <a:chOff x="0" y="0"/>
          <a:chExt cx="0" cy="0"/>
        </a:xfrm>
      </p:grpSpPr>
      <p:sp>
        <p:nvSpPr>
          <p:cNvPr id="207" name="Google Shape;207;p7"/>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08" name="Google Shape;208;p7"/>
          <p:cNvGrpSpPr/>
          <p:nvPr/>
        </p:nvGrpSpPr>
        <p:grpSpPr>
          <a:xfrm>
            <a:off x="146952" y="79598"/>
            <a:ext cx="17916532" cy="1191786"/>
            <a:chOff x="0" y="-57150"/>
            <a:chExt cx="23888710" cy="1589049"/>
          </a:xfrm>
        </p:grpSpPr>
        <p:sp>
          <p:nvSpPr>
            <p:cNvPr id="209" name="Google Shape;209;p7"/>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210" name="Google Shape;210;p7"/>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Los Objetivos de Desarrollo Sostenible (ODS) de la ONU</a:t>
              </a:r>
              <a:endParaRPr/>
            </a:p>
          </p:txBody>
        </p:sp>
      </p:grpSp>
      <p:sp>
        <p:nvSpPr>
          <p:cNvPr id="211" name="Google Shape;211;p7"/>
          <p:cNvSpPr txBox="1"/>
          <p:nvPr/>
        </p:nvSpPr>
        <p:spPr>
          <a:xfrm>
            <a:off x="192653" y="1194143"/>
            <a:ext cx="8774950" cy="7455065"/>
          </a:xfrm>
          <a:prstGeom prst="rect">
            <a:avLst/>
          </a:prstGeom>
          <a:noFill/>
          <a:ln>
            <a:noFill/>
          </a:ln>
        </p:spPr>
        <p:txBody>
          <a:bodyPr anchorCtr="0" anchor="t" bIns="0" lIns="0" spcFirstLastPara="1" rIns="0" wrap="square" tIns="0">
            <a:spAutoFit/>
          </a:bodyPr>
          <a:lstStyle/>
          <a:p>
            <a:pPr indent="0" lvl="0" marL="0" marR="0" rtl="0" algn="just">
              <a:lnSpc>
                <a:spcPct val="162000"/>
              </a:lnSpc>
              <a:spcBef>
                <a:spcPts val="0"/>
              </a:spcBef>
              <a:spcAft>
                <a:spcPts val="0"/>
              </a:spcAft>
              <a:buNone/>
            </a:pPr>
            <a:r>
              <a:rPr b="0" i="0" lang="en-US" sz="2700" u="none" cap="none" strike="noStrike">
                <a:solidFill>
                  <a:srgbClr val="616161"/>
                </a:solidFill>
                <a:latin typeface="Calibri"/>
                <a:ea typeface="Calibri"/>
                <a:cs typeface="Calibri"/>
                <a:sym typeface="Calibri"/>
              </a:rPr>
              <a:t>El sector del turismo y los servicios relacionados ha lanzado un nuevo proyecto centrado en establecer estándares para los Principios de Turismo Sostenible. Explore cómo estos principios pueden vincularse con los Objetivos de Desarrollo Sostenible (ODS) de la ONU.</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1. Respetar la legislación vigente → Objetivos 3 y 12</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2. Garantizar los derechos de las poblaciones locales → Objetivos 10, 11, 12 y 15</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3. Conservar el medio ambiente natural y su biodiversidad → Objetivos 6, 7, 11, 12, 13, 14 y 15</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4. Considerar el patrimonio cultural y los valores locales → Objetivos 11 y 12</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5. Estimular el desarrollo social y económico de los destinos turísticos → Objetivos 8, 9, 11 y 12</a:t>
            </a:r>
            <a:endParaRPr/>
          </a:p>
          <a:p>
            <a:pPr indent="0" lvl="0" marL="0" marR="0" rtl="0" algn="l">
              <a:lnSpc>
                <a:spcPct val="124185"/>
              </a:lnSpc>
              <a:spcBef>
                <a:spcPts val="0"/>
              </a:spcBef>
              <a:spcAft>
                <a:spcPts val="0"/>
              </a:spcAft>
              <a:buNone/>
            </a:pPr>
            <a:r>
              <a:rPr b="1" i="0" lang="en-US" sz="2700" u="none" cap="none" strike="noStrike">
                <a:solidFill>
                  <a:srgbClr val="616161"/>
                </a:solidFill>
                <a:latin typeface="Calibri"/>
                <a:ea typeface="Calibri"/>
                <a:cs typeface="Calibri"/>
                <a:sym typeface="Calibri"/>
              </a:rPr>
              <a:t>6. Garantizar la calidad de los productos, procesos y actitudes → Objetivos 3, 9 y 12</a:t>
            </a:r>
            <a:endParaRPr/>
          </a:p>
        </p:txBody>
      </p:sp>
      <p:sp>
        <p:nvSpPr>
          <p:cNvPr id="212" name="Google Shape;212;p7"/>
          <p:cNvSpPr/>
          <p:nvPr/>
        </p:nvSpPr>
        <p:spPr>
          <a:xfrm>
            <a:off x="9103088" y="1886813"/>
            <a:ext cx="8601075" cy="7086600"/>
          </a:xfrm>
          <a:custGeom>
            <a:rect b="b" l="l" r="r" t="t"/>
            <a:pathLst>
              <a:path extrusionOk="0" h="9448800" w="11468100">
                <a:moveTo>
                  <a:pt x="0" y="0"/>
                </a:moveTo>
                <a:lnTo>
                  <a:pt x="11468100" y="0"/>
                </a:lnTo>
                <a:lnTo>
                  <a:pt x="11468100" y="9448800"/>
                </a:lnTo>
                <a:lnTo>
                  <a:pt x="0" y="9448800"/>
                </a:lnTo>
                <a:lnTo>
                  <a:pt x="0" y="0"/>
                </a:lnTo>
                <a:close/>
              </a:path>
            </a:pathLst>
          </a:custGeom>
          <a:blipFill rotWithShape="1">
            <a:blip r:embed="rId3">
              <a:alphaModFix/>
            </a:blip>
            <a:stretch>
              <a:fillRect b="0" l="-8" r="-7"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20" name="Shape 220"/>
        <p:cNvGrpSpPr/>
        <p:nvPr/>
      </p:nvGrpSpPr>
      <p:grpSpPr>
        <a:xfrm>
          <a:off x="0" y="0"/>
          <a:ext cx="0" cy="0"/>
          <a:chOff x="0" y="0"/>
          <a:chExt cx="0" cy="0"/>
        </a:xfrm>
      </p:grpSpPr>
      <p:sp>
        <p:nvSpPr>
          <p:cNvPr id="221" name="Google Shape;221;p8"/>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22" name="Google Shape;222;p8"/>
          <p:cNvGrpSpPr/>
          <p:nvPr/>
        </p:nvGrpSpPr>
        <p:grpSpPr>
          <a:xfrm>
            <a:off x="146952" y="79598"/>
            <a:ext cx="17916532" cy="1191786"/>
            <a:chOff x="0" y="-57150"/>
            <a:chExt cx="23888710" cy="1589049"/>
          </a:xfrm>
        </p:grpSpPr>
        <p:sp>
          <p:nvSpPr>
            <p:cNvPr id="223" name="Google Shape;223;p8"/>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224" name="Google Shape;224;p8"/>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Principios clave de las prácticas de turismo sostenible</a:t>
              </a:r>
              <a:endParaRPr/>
            </a:p>
          </p:txBody>
        </p:sp>
      </p:grpSp>
      <p:sp>
        <p:nvSpPr>
          <p:cNvPr id="225" name="Google Shape;225;p8"/>
          <p:cNvSpPr txBox="1"/>
          <p:nvPr/>
        </p:nvSpPr>
        <p:spPr>
          <a:xfrm>
            <a:off x="192653" y="2182576"/>
            <a:ext cx="8774950" cy="6198058"/>
          </a:xfrm>
          <a:prstGeom prst="rect">
            <a:avLst/>
          </a:prstGeom>
          <a:noFill/>
          <a:ln>
            <a:noFill/>
          </a:ln>
        </p:spPr>
        <p:txBody>
          <a:bodyPr anchorCtr="0" anchor="t" bIns="0" lIns="0" spcFirstLastPara="1" rIns="0" wrap="square" tIns="0">
            <a:spAutoFit/>
          </a:bodyPr>
          <a:lstStyle/>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Fomentar la conservación</a:t>
            </a:r>
            <a:endParaRPr/>
          </a:p>
          <a:p>
            <a:pPr indent="-334590" lvl="1" marL="669180" marR="0" rtl="0" algn="l">
              <a:lnSpc>
                <a:spcPct val="124183"/>
              </a:lnSpc>
              <a:spcBef>
                <a:spcPts val="0"/>
              </a:spcBef>
              <a:spcAft>
                <a:spcPts val="0"/>
              </a:spcAft>
              <a:buNone/>
            </a:pPr>
            <a:r>
              <a:rPr b="0" i="0" lang="en-US" sz="2295" u="none" cap="none" strike="noStrike">
                <a:solidFill>
                  <a:srgbClr val="616161"/>
                </a:solidFill>
                <a:latin typeface="Calibri"/>
                <a:ea typeface="Calibri"/>
                <a:cs typeface="Calibri"/>
                <a:sym typeface="Calibri"/>
              </a:rPr>
              <a:t>Apoyar las iniciativas para proteger los hábitats naturales y la vida silvestre. Esto incluye prevenir la contaminación y los daños a las áreas naturales.</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Reducir los residuos</a:t>
            </a:r>
            <a:endParaRPr/>
          </a:p>
          <a:p>
            <a:pPr indent="-334590" lvl="1" marL="669180" marR="0" rtl="0" algn="l">
              <a:lnSpc>
                <a:spcPct val="124183"/>
              </a:lnSpc>
              <a:spcBef>
                <a:spcPts val="0"/>
              </a:spcBef>
              <a:spcAft>
                <a:spcPts val="0"/>
              </a:spcAft>
              <a:buNone/>
            </a:pPr>
            <a:r>
              <a:rPr b="0" i="0" lang="en-US" sz="2295" u="none" cap="none" strike="noStrike">
                <a:solidFill>
                  <a:srgbClr val="616161"/>
                </a:solidFill>
                <a:latin typeface="Calibri"/>
                <a:ea typeface="Calibri"/>
                <a:cs typeface="Calibri"/>
                <a:sym typeface="Calibri"/>
              </a:rPr>
              <a:t>Al preparar su equipaje para el viaje, considere llevar estos artículos ecológicos para ayudar a reducir el desperdicio mientras viaja:</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Cubiertos y recipientes para alimentos reutilizables</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Pajitas reutilizables y una botella de agua reutilizable</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servilletas de tela</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Bolsa de aseo con contenedores reutilizables de tamaño de viaje</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Toalla de viaje</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Copa menstrual</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Bolsa de compras/mochila reutilizable (para compras y souvenirs)</a:t>
            </a:r>
            <a:endParaRPr/>
          </a:p>
          <a:p>
            <a:pPr indent="-334589" lvl="1" marL="669180" marR="0" rtl="0" algn="l">
              <a:lnSpc>
                <a:spcPct val="124183"/>
              </a:lnSpc>
              <a:spcBef>
                <a:spcPts val="0"/>
              </a:spcBef>
              <a:spcAft>
                <a:spcPts val="0"/>
              </a:spcAft>
              <a:buClr>
                <a:srgbClr val="616161"/>
              </a:buClr>
              <a:buSzPts val="2295"/>
              <a:buFont typeface="Arial"/>
              <a:buChar char="•"/>
            </a:pPr>
            <a:r>
              <a:rPr b="1" i="0" lang="en-US" sz="2295" u="none" cap="none" strike="noStrike">
                <a:solidFill>
                  <a:srgbClr val="616161"/>
                </a:solidFill>
                <a:latin typeface="Calibri"/>
                <a:ea typeface="Calibri"/>
                <a:cs typeface="Calibri"/>
                <a:sym typeface="Calibri"/>
              </a:rPr>
              <a:t>Utilice energía renovable</a:t>
            </a:r>
            <a:endParaRPr/>
          </a:p>
          <a:p>
            <a:pPr indent="-334590" lvl="1" marL="669180" marR="0" rtl="0" algn="l">
              <a:lnSpc>
                <a:spcPct val="124183"/>
              </a:lnSpc>
              <a:spcBef>
                <a:spcPts val="0"/>
              </a:spcBef>
              <a:spcAft>
                <a:spcPts val="0"/>
              </a:spcAft>
              <a:buNone/>
            </a:pPr>
            <a:r>
              <a:rPr b="1" i="0" lang="en-US" sz="2295" u="none" cap="none" strike="noStrike">
                <a:solidFill>
                  <a:srgbClr val="616161"/>
                </a:solidFill>
                <a:latin typeface="Calibri"/>
                <a:ea typeface="Calibri"/>
                <a:cs typeface="Calibri"/>
                <a:sym typeface="Calibri"/>
              </a:rPr>
              <a:t>Promover fuentes de energía renovables, como la solar y la eólica, en las operaciones turísticas para reducir la huella de carbono.</a:t>
            </a:r>
            <a:endParaRPr/>
          </a:p>
        </p:txBody>
      </p:sp>
      <p:grpSp>
        <p:nvGrpSpPr>
          <p:cNvPr id="226" name="Google Shape;226;p8"/>
          <p:cNvGrpSpPr/>
          <p:nvPr/>
        </p:nvGrpSpPr>
        <p:grpSpPr>
          <a:xfrm>
            <a:off x="146952" y="1267718"/>
            <a:ext cx="17916532" cy="840583"/>
            <a:chOff x="0" y="-19050"/>
            <a:chExt cx="23888710" cy="1120778"/>
          </a:xfrm>
        </p:grpSpPr>
        <p:sp>
          <p:nvSpPr>
            <p:cNvPr id="227" name="Google Shape;227;p8"/>
            <p:cNvSpPr/>
            <p:nvPr/>
          </p:nvSpPr>
          <p:spPr>
            <a:xfrm>
              <a:off x="0" y="0"/>
              <a:ext cx="23888709" cy="1101728"/>
            </a:xfrm>
            <a:custGeom>
              <a:rect b="b" l="l" r="r" t="t"/>
              <a:pathLst>
                <a:path extrusionOk="0" h="1101728" w="23888709">
                  <a:moveTo>
                    <a:pt x="0" y="0"/>
                  </a:moveTo>
                  <a:lnTo>
                    <a:pt x="23888709" y="0"/>
                  </a:lnTo>
                  <a:lnTo>
                    <a:pt x="23888709" y="1101728"/>
                  </a:lnTo>
                  <a:lnTo>
                    <a:pt x="0" y="1101728"/>
                  </a:lnTo>
                  <a:close/>
                </a:path>
              </a:pathLst>
            </a:custGeom>
            <a:solidFill>
              <a:srgbClr val="000000">
                <a:alpha val="0"/>
              </a:srgbClr>
            </a:solidFill>
            <a:ln>
              <a:noFill/>
            </a:ln>
          </p:spPr>
        </p:sp>
        <p:sp>
          <p:nvSpPr>
            <p:cNvPr id="228" name="Google Shape;228;p8"/>
            <p:cNvSpPr txBox="1"/>
            <p:nvPr/>
          </p:nvSpPr>
          <p:spPr>
            <a:xfrm>
              <a:off x="0" y="-19050"/>
              <a:ext cx="23888710" cy="1120778"/>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600" u="none" cap="none" strike="noStrike">
                  <a:solidFill>
                    <a:srgbClr val="A56793"/>
                  </a:solidFill>
                  <a:latin typeface="Calibri"/>
                  <a:ea typeface="Calibri"/>
                  <a:cs typeface="Calibri"/>
                  <a:sym typeface="Calibri"/>
                </a:rPr>
                <a:t>Principio 1 - Minimizar el impacto ambiental</a:t>
              </a:r>
              <a:endParaRPr/>
            </a:p>
          </p:txBody>
        </p:sp>
      </p:grpSp>
      <p:sp>
        <p:nvSpPr>
          <p:cNvPr id="229" name="Google Shape;229;p8"/>
          <p:cNvSpPr/>
          <p:nvPr/>
        </p:nvSpPr>
        <p:spPr>
          <a:xfrm>
            <a:off x="9348712" y="2393475"/>
            <a:ext cx="8601075" cy="5815012"/>
          </a:xfrm>
          <a:custGeom>
            <a:rect b="b" l="l" r="r" t="t"/>
            <a:pathLst>
              <a:path extrusionOk="0" h="7753350" w="11468100">
                <a:moveTo>
                  <a:pt x="0" y="0"/>
                </a:moveTo>
                <a:lnTo>
                  <a:pt x="11468100" y="0"/>
                </a:lnTo>
                <a:lnTo>
                  <a:pt x="11468100" y="7753350"/>
                </a:lnTo>
                <a:lnTo>
                  <a:pt x="0" y="7753350"/>
                </a:lnTo>
                <a:lnTo>
                  <a:pt x="0" y="0"/>
                </a:lnTo>
                <a:close/>
              </a:path>
            </a:pathLst>
          </a:custGeom>
          <a:blipFill rotWithShape="1">
            <a:blip r:embed="rId3">
              <a:alphaModFix/>
            </a:blip>
            <a:stretch>
              <a:fillRect b="0" l="-68" r="-68"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37" name="Shape 237"/>
        <p:cNvGrpSpPr/>
        <p:nvPr/>
      </p:nvGrpSpPr>
      <p:grpSpPr>
        <a:xfrm>
          <a:off x="0" y="0"/>
          <a:ext cx="0" cy="0"/>
          <a:chOff x="0" y="0"/>
          <a:chExt cx="0" cy="0"/>
        </a:xfrm>
      </p:grpSpPr>
      <p:sp>
        <p:nvSpPr>
          <p:cNvPr id="238" name="Google Shape;238;p9"/>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39" name="Google Shape;239;p9"/>
          <p:cNvGrpSpPr/>
          <p:nvPr/>
        </p:nvGrpSpPr>
        <p:grpSpPr>
          <a:xfrm>
            <a:off x="146952" y="79598"/>
            <a:ext cx="17916751" cy="1191786"/>
            <a:chOff x="0" y="-57150"/>
            <a:chExt cx="23889001" cy="1589049"/>
          </a:xfrm>
        </p:grpSpPr>
        <p:sp>
          <p:nvSpPr>
            <p:cNvPr id="240" name="Google Shape;240;p9"/>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41" name="Google Shape;241;p9"/>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Principios clave de las prácticas de turismo sostenible</a:t>
              </a:r>
              <a:endParaRPr/>
            </a:p>
          </p:txBody>
        </p:sp>
      </p:grpSp>
      <p:sp>
        <p:nvSpPr>
          <p:cNvPr id="242" name="Google Shape;242;p9"/>
          <p:cNvSpPr txBox="1"/>
          <p:nvPr/>
        </p:nvSpPr>
        <p:spPr>
          <a:xfrm>
            <a:off x="192653" y="2134951"/>
            <a:ext cx="8774950" cy="6110478"/>
          </a:xfrm>
          <a:prstGeom prst="rect">
            <a:avLst/>
          </a:prstGeom>
          <a:noFill/>
          <a:ln>
            <a:noFill/>
          </a:ln>
        </p:spPr>
        <p:txBody>
          <a:bodyPr anchorCtr="0" anchor="t" bIns="0" lIns="0" spcFirstLastPara="1" rIns="0" wrap="square" tIns="0">
            <a:spAutoFit/>
          </a:bodyPr>
          <a:lstStyle/>
          <a:p>
            <a:pPr indent="0" lvl="0" marL="0" marR="0" rtl="0" algn="l">
              <a:lnSpc>
                <a:spcPct val="207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Interactúe con la gente local</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Involucrar a las comunidades locales en la planificación del turismo para garantizar que las actividades se alineen con sus necesidades y valores.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Promover la conciencia cultural</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Educar a los turistas sobre las costumbres y tradiciones locales. Esto contribuye a fomentar el respeto mutuo entre visitantes y residentes.</a:t>
            </a:r>
            <a:endParaRPr/>
          </a:p>
          <a:p>
            <a:pPr indent="-363377" lvl="1" marL="726756" marR="0" rtl="0" algn="l">
              <a:lnSpc>
                <a:spcPct val="138000"/>
              </a:lnSpc>
              <a:spcBef>
                <a:spcPts val="0"/>
              </a:spcBef>
              <a:spcAft>
                <a:spcPts val="0"/>
              </a:spcAft>
              <a:buClr>
                <a:srgbClr val="616161"/>
              </a:buClr>
              <a:buSzPts val="2700"/>
              <a:buFont typeface="Arial"/>
              <a:buChar char="•"/>
            </a:pPr>
            <a:r>
              <a:rPr b="1" i="0" lang="en-US" sz="2700" u="none" cap="none" strike="noStrike">
                <a:solidFill>
                  <a:srgbClr val="616161"/>
                </a:solidFill>
                <a:latin typeface="Calibri"/>
                <a:ea typeface="Calibri"/>
                <a:cs typeface="Calibri"/>
                <a:sym typeface="Calibri"/>
              </a:rPr>
              <a:t>Apoye a las empresas locales</a:t>
            </a:r>
            <a:endParaRPr/>
          </a:p>
          <a:p>
            <a:pPr indent="-363378" lvl="1" marL="726756" marR="0" rtl="0" algn="l">
              <a:lnSpc>
                <a:spcPct val="138000"/>
              </a:lnSpc>
              <a:spcBef>
                <a:spcPts val="0"/>
              </a:spcBef>
              <a:spcAft>
                <a:spcPts val="0"/>
              </a:spcAft>
              <a:buNone/>
            </a:pPr>
            <a:r>
              <a:rPr b="0" i="0" lang="en-US" sz="2700" u="none" cap="none" strike="noStrike">
                <a:solidFill>
                  <a:srgbClr val="616161"/>
                </a:solidFill>
                <a:latin typeface="Calibri"/>
                <a:ea typeface="Calibri"/>
                <a:cs typeface="Calibri"/>
                <a:sym typeface="Calibri"/>
              </a:rPr>
              <a:t>Incentivar a los turistas a apoyar las tiendas y mercados locales, lo que impulsa la economía local (Responsible Travel, 2023).</a:t>
            </a:r>
            <a:endParaRPr/>
          </a:p>
        </p:txBody>
      </p:sp>
      <p:grpSp>
        <p:nvGrpSpPr>
          <p:cNvPr id="243" name="Google Shape;243;p9"/>
          <p:cNvGrpSpPr/>
          <p:nvPr/>
        </p:nvGrpSpPr>
        <p:grpSpPr>
          <a:xfrm>
            <a:off x="146952" y="1267718"/>
            <a:ext cx="17916751" cy="840488"/>
            <a:chOff x="0" y="-19050"/>
            <a:chExt cx="23889001" cy="1120650"/>
          </a:xfrm>
        </p:grpSpPr>
        <p:sp>
          <p:nvSpPr>
            <p:cNvPr id="244" name="Google Shape;244;p9"/>
            <p:cNvSpPr/>
            <p:nvPr/>
          </p:nvSpPr>
          <p:spPr>
            <a:xfrm>
              <a:off x="0" y="0"/>
              <a:ext cx="23889001" cy="1101600"/>
            </a:xfrm>
            <a:custGeom>
              <a:rect b="b" l="l" r="r" t="t"/>
              <a:pathLst>
                <a:path extrusionOk="0" h="1101600" w="23889001">
                  <a:moveTo>
                    <a:pt x="0" y="0"/>
                  </a:moveTo>
                  <a:lnTo>
                    <a:pt x="23889001" y="0"/>
                  </a:lnTo>
                  <a:lnTo>
                    <a:pt x="23889001" y="1101600"/>
                  </a:lnTo>
                  <a:lnTo>
                    <a:pt x="0" y="1101600"/>
                  </a:lnTo>
                  <a:close/>
                </a:path>
              </a:pathLst>
            </a:custGeom>
            <a:solidFill>
              <a:srgbClr val="000000">
                <a:alpha val="0"/>
              </a:srgbClr>
            </a:solidFill>
            <a:ln>
              <a:noFill/>
            </a:ln>
          </p:spPr>
        </p:sp>
        <p:sp>
          <p:nvSpPr>
            <p:cNvPr id="245" name="Google Shape;245;p9"/>
            <p:cNvSpPr txBox="1"/>
            <p:nvPr/>
          </p:nvSpPr>
          <p:spPr>
            <a:xfrm>
              <a:off x="0" y="-19050"/>
              <a:ext cx="23889000" cy="112065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600" u="none" cap="none" strike="noStrike">
                  <a:solidFill>
                    <a:srgbClr val="A56793"/>
                  </a:solidFill>
                  <a:latin typeface="Calibri"/>
                  <a:ea typeface="Calibri"/>
                  <a:cs typeface="Calibri"/>
                  <a:sym typeface="Calibri"/>
                </a:rPr>
                <a:t>Principio 2 - Respetar la cultura y las comunidades locales</a:t>
              </a:r>
              <a:endParaRPr/>
            </a:p>
          </p:txBody>
        </p:sp>
      </p:grpSp>
      <p:sp>
        <p:nvSpPr>
          <p:cNvPr id="246" name="Google Shape;246;p9"/>
          <p:cNvSpPr/>
          <p:nvPr/>
        </p:nvSpPr>
        <p:spPr>
          <a:xfrm>
            <a:off x="9348712" y="2034825"/>
            <a:ext cx="8601075" cy="8129588"/>
          </a:xfrm>
          <a:custGeom>
            <a:rect b="b" l="l" r="r" t="t"/>
            <a:pathLst>
              <a:path extrusionOk="0" h="10839450" w="11468100">
                <a:moveTo>
                  <a:pt x="0" y="0"/>
                </a:moveTo>
                <a:lnTo>
                  <a:pt x="11468100" y="0"/>
                </a:lnTo>
                <a:lnTo>
                  <a:pt x="11468100" y="10839450"/>
                </a:lnTo>
                <a:lnTo>
                  <a:pt x="0" y="10839450"/>
                </a:lnTo>
                <a:lnTo>
                  <a:pt x="0" y="0"/>
                </a:lnTo>
                <a:close/>
              </a:path>
            </a:pathLst>
          </a:custGeom>
          <a:blipFill rotWithShape="1">
            <a:blip r:embed="rId3">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